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6"/>
  </p:notesMasterIdLst>
  <p:handoutMasterIdLst>
    <p:handoutMasterId r:id="rId27"/>
  </p:handoutMasterIdLst>
  <p:sldIdLst>
    <p:sldId id="256" r:id="rId2"/>
    <p:sldId id="276" r:id="rId3"/>
    <p:sldId id="311" r:id="rId4"/>
    <p:sldId id="277" r:id="rId5"/>
    <p:sldId id="287" r:id="rId6"/>
    <p:sldId id="286" r:id="rId7"/>
    <p:sldId id="290" r:id="rId8"/>
    <p:sldId id="296" r:id="rId9"/>
    <p:sldId id="295" r:id="rId10"/>
    <p:sldId id="285" r:id="rId11"/>
    <p:sldId id="291" r:id="rId12"/>
    <p:sldId id="293" r:id="rId13"/>
    <p:sldId id="316" r:id="rId14"/>
    <p:sldId id="298" r:id="rId15"/>
    <p:sldId id="310" r:id="rId16"/>
    <p:sldId id="299" r:id="rId17"/>
    <p:sldId id="309" r:id="rId18"/>
    <p:sldId id="297" r:id="rId19"/>
    <p:sldId id="312" r:id="rId20"/>
    <p:sldId id="313" r:id="rId21"/>
    <p:sldId id="317" r:id="rId22"/>
    <p:sldId id="300" r:id="rId23"/>
    <p:sldId id="315" r:id="rId24"/>
    <p:sldId id="320" r:id="rId25"/>
  </p:sldIdLst>
  <p:sldSz cx="9144000" cy="6858000" type="screen4x3"/>
  <p:notesSz cx="6858000" cy="9296400"/>
  <p:defaultTextStyle>
    <a:defPPr>
      <a:defRPr lang="en-US"/>
    </a:defPPr>
    <a:lvl1pPr algn="l" rtl="0" fontAlgn="base">
      <a:spcBef>
        <a:spcPct val="0"/>
      </a:spcBef>
      <a:spcAft>
        <a:spcPct val="0"/>
      </a:spcAft>
      <a:defRPr sz="4400" kern="1200">
        <a:solidFill>
          <a:schemeClr val="hlink"/>
        </a:solidFill>
        <a:latin typeface="Times New Roman" pitchFamily="18" charset="0"/>
        <a:ea typeface="+mn-ea"/>
        <a:cs typeface="Times New Roman" pitchFamily="18" charset="0"/>
      </a:defRPr>
    </a:lvl1pPr>
    <a:lvl2pPr marL="457200" algn="l" rtl="0" fontAlgn="base">
      <a:spcBef>
        <a:spcPct val="0"/>
      </a:spcBef>
      <a:spcAft>
        <a:spcPct val="0"/>
      </a:spcAft>
      <a:defRPr sz="4400" kern="1200">
        <a:solidFill>
          <a:schemeClr val="hlink"/>
        </a:solidFill>
        <a:latin typeface="Times New Roman" pitchFamily="18" charset="0"/>
        <a:ea typeface="+mn-ea"/>
        <a:cs typeface="Times New Roman" pitchFamily="18" charset="0"/>
      </a:defRPr>
    </a:lvl2pPr>
    <a:lvl3pPr marL="914400" algn="l" rtl="0" fontAlgn="base">
      <a:spcBef>
        <a:spcPct val="0"/>
      </a:spcBef>
      <a:spcAft>
        <a:spcPct val="0"/>
      </a:spcAft>
      <a:defRPr sz="4400" kern="1200">
        <a:solidFill>
          <a:schemeClr val="hlink"/>
        </a:solidFill>
        <a:latin typeface="Times New Roman" pitchFamily="18" charset="0"/>
        <a:ea typeface="+mn-ea"/>
        <a:cs typeface="Times New Roman" pitchFamily="18" charset="0"/>
      </a:defRPr>
    </a:lvl3pPr>
    <a:lvl4pPr marL="1371600" algn="l" rtl="0" fontAlgn="base">
      <a:spcBef>
        <a:spcPct val="0"/>
      </a:spcBef>
      <a:spcAft>
        <a:spcPct val="0"/>
      </a:spcAft>
      <a:defRPr sz="4400" kern="1200">
        <a:solidFill>
          <a:schemeClr val="hlink"/>
        </a:solidFill>
        <a:latin typeface="Times New Roman" pitchFamily="18" charset="0"/>
        <a:ea typeface="+mn-ea"/>
        <a:cs typeface="Times New Roman" pitchFamily="18" charset="0"/>
      </a:defRPr>
    </a:lvl4pPr>
    <a:lvl5pPr marL="1828800" algn="l" rtl="0" fontAlgn="base">
      <a:spcBef>
        <a:spcPct val="0"/>
      </a:spcBef>
      <a:spcAft>
        <a:spcPct val="0"/>
      </a:spcAft>
      <a:defRPr sz="4400" kern="1200">
        <a:solidFill>
          <a:schemeClr val="hlink"/>
        </a:solidFill>
        <a:latin typeface="Times New Roman" pitchFamily="18" charset="0"/>
        <a:ea typeface="+mn-ea"/>
        <a:cs typeface="Times New Roman" pitchFamily="18" charset="0"/>
      </a:defRPr>
    </a:lvl5pPr>
    <a:lvl6pPr marL="2286000" algn="l" defTabSz="914400" rtl="0" eaLnBrk="1" latinLnBrk="0" hangingPunct="1">
      <a:defRPr sz="4400" kern="1200">
        <a:solidFill>
          <a:schemeClr val="hlink"/>
        </a:solidFill>
        <a:latin typeface="Times New Roman" pitchFamily="18" charset="0"/>
        <a:ea typeface="+mn-ea"/>
        <a:cs typeface="Times New Roman" pitchFamily="18" charset="0"/>
      </a:defRPr>
    </a:lvl6pPr>
    <a:lvl7pPr marL="2743200" algn="l" defTabSz="914400" rtl="0" eaLnBrk="1" latinLnBrk="0" hangingPunct="1">
      <a:defRPr sz="4400" kern="1200">
        <a:solidFill>
          <a:schemeClr val="hlink"/>
        </a:solidFill>
        <a:latin typeface="Times New Roman" pitchFamily="18" charset="0"/>
        <a:ea typeface="+mn-ea"/>
        <a:cs typeface="Times New Roman" pitchFamily="18" charset="0"/>
      </a:defRPr>
    </a:lvl7pPr>
    <a:lvl8pPr marL="3200400" algn="l" defTabSz="914400" rtl="0" eaLnBrk="1" latinLnBrk="0" hangingPunct="1">
      <a:defRPr sz="4400" kern="1200">
        <a:solidFill>
          <a:schemeClr val="hlink"/>
        </a:solidFill>
        <a:latin typeface="Times New Roman" pitchFamily="18" charset="0"/>
        <a:ea typeface="+mn-ea"/>
        <a:cs typeface="Times New Roman" pitchFamily="18" charset="0"/>
      </a:defRPr>
    </a:lvl8pPr>
    <a:lvl9pPr marL="3657600" algn="l" defTabSz="914400" rtl="0" eaLnBrk="1" latinLnBrk="0" hangingPunct="1">
      <a:defRPr sz="4400" kern="1200">
        <a:solidFill>
          <a:schemeClr val="hlink"/>
        </a:solidFill>
        <a:latin typeface="Times New Roman" pitchFamily="18" charset="0"/>
        <a:ea typeface="+mn-ea"/>
        <a:cs typeface="Times New Roman" pitchFamily="18"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F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59" autoAdjust="0"/>
    <p:restoredTop sz="79218" autoAdjust="0"/>
  </p:normalViewPr>
  <p:slideViewPr>
    <p:cSldViewPr>
      <p:cViewPr>
        <p:scale>
          <a:sx n="81" d="100"/>
          <a:sy n="81" d="100"/>
        </p:scale>
        <p:origin x="-1068" y="6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943931DE-CDBE-4873-BDD7-415F2017451D}" type="datetimeFigureOut">
              <a:rPr lang="en-US" smtClean="0"/>
              <a:pPr/>
              <a:t>10/28/2022</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B719759C-9CE4-4545-9B4C-C99DBF86E5C9}" type="slidenum">
              <a:rPr lang="en-US" smtClean="0"/>
              <a:pPr/>
              <a:t>‹#›</a:t>
            </a:fld>
            <a:endParaRPr lang="en-US"/>
          </a:p>
        </p:txBody>
      </p:sp>
    </p:spTree>
    <p:extLst>
      <p:ext uri="{BB962C8B-B14F-4D97-AF65-F5344CB8AC3E}">
        <p14:creationId xmlns:p14="http://schemas.microsoft.com/office/powerpoint/2010/main" val="2778663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0F592E9E-DACD-4193-BB87-6057CD68D708}" type="datetimeFigureOut">
              <a:rPr lang="en-US" smtClean="0"/>
              <a:pPr/>
              <a:t>10/28/2022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88ABDECB-572E-4576-AE04-0952A8BE6288}" type="slidenum">
              <a:rPr lang="en-US" smtClean="0"/>
              <a:pPr/>
              <a:t>‹#›</a:t>
            </a:fld>
            <a:endParaRPr lang="en-US"/>
          </a:p>
        </p:txBody>
      </p:sp>
    </p:spTree>
    <p:extLst>
      <p:ext uri="{BB962C8B-B14F-4D97-AF65-F5344CB8AC3E}">
        <p14:creationId xmlns:p14="http://schemas.microsoft.com/office/powerpoint/2010/main" val="1714269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ABDECB-572E-4576-AE04-0952A8BE6288}" type="slidenum">
              <a:rPr lang="en-US" smtClean="0"/>
              <a:pPr/>
              <a:t>1</a:t>
            </a:fld>
            <a:endParaRPr lang="en-US"/>
          </a:p>
        </p:txBody>
      </p:sp>
    </p:spTree>
    <p:extLst>
      <p:ext uri="{BB962C8B-B14F-4D97-AF65-F5344CB8AC3E}">
        <p14:creationId xmlns:p14="http://schemas.microsoft.com/office/powerpoint/2010/main" val="2529407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ABDECB-572E-4576-AE04-0952A8BE6288}" type="slidenum">
              <a:rPr lang="en-US" smtClean="0"/>
              <a:pPr/>
              <a:t>10</a:t>
            </a:fld>
            <a:endParaRPr lang="en-US"/>
          </a:p>
        </p:txBody>
      </p:sp>
    </p:spTree>
    <p:extLst>
      <p:ext uri="{BB962C8B-B14F-4D97-AF65-F5344CB8AC3E}">
        <p14:creationId xmlns:p14="http://schemas.microsoft.com/office/powerpoint/2010/main" val="4197604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ABDECB-572E-4576-AE04-0952A8BE6288}" type="slidenum">
              <a:rPr lang="en-US" smtClean="0"/>
              <a:pPr/>
              <a:t>11</a:t>
            </a:fld>
            <a:endParaRPr lang="en-US"/>
          </a:p>
        </p:txBody>
      </p:sp>
    </p:spTree>
    <p:extLst>
      <p:ext uri="{BB962C8B-B14F-4D97-AF65-F5344CB8AC3E}">
        <p14:creationId xmlns:p14="http://schemas.microsoft.com/office/powerpoint/2010/main" val="819726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ABDECB-572E-4576-AE04-0952A8BE6288}" type="slidenum">
              <a:rPr lang="en-US" smtClean="0"/>
              <a:pPr/>
              <a:t>12</a:t>
            </a:fld>
            <a:endParaRPr lang="en-US"/>
          </a:p>
        </p:txBody>
      </p:sp>
    </p:spTree>
    <p:extLst>
      <p:ext uri="{BB962C8B-B14F-4D97-AF65-F5344CB8AC3E}">
        <p14:creationId xmlns:p14="http://schemas.microsoft.com/office/powerpoint/2010/main" val="19479770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ABDECB-572E-4576-AE04-0952A8BE6288}" type="slidenum">
              <a:rPr lang="en-US" smtClean="0"/>
              <a:pPr/>
              <a:t>13</a:t>
            </a:fld>
            <a:endParaRPr lang="en-US"/>
          </a:p>
        </p:txBody>
      </p:sp>
    </p:spTree>
    <p:extLst>
      <p:ext uri="{BB962C8B-B14F-4D97-AF65-F5344CB8AC3E}">
        <p14:creationId xmlns:p14="http://schemas.microsoft.com/office/powerpoint/2010/main" val="3701617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ABDECB-572E-4576-AE04-0952A8BE6288}" type="slidenum">
              <a:rPr lang="en-US" smtClean="0"/>
              <a:pPr/>
              <a:t>14</a:t>
            </a:fld>
            <a:endParaRPr lang="en-US"/>
          </a:p>
        </p:txBody>
      </p:sp>
    </p:spTree>
    <p:extLst>
      <p:ext uri="{BB962C8B-B14F-4D97-AF65-F5344CB8AC3E}">
        <p14:creationId xmlns:p14="http://schemas.microsoft.com/office/powerpoint/2010/main" val="2082589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ABDECB-572E-4576-AE04-0952A8BE6288}" type="slidenum">
              <a:rPr lang="en-US" smtClean="0"/>
              <a:pPr/>
              <a:t>15</a:t>
            </a:fld>
            <a:endParaRPr lang="en-US"/>
          </a:p>
        </p:txBody>
      </p:sp>
    </p:spTree>
    <p:extLst>
      <p:ext uri="{BB962C8B-B14F-4D97-AF65-F5344CB8AC3E}">
        <p14:creationId xmlns:p14="http://schemas.microsoft.com/office/powerpoint/2010/main" val="954124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ABDECB-572E-4576-AE04-0952A8BE6288}" type="slidenum">
              <a:rPr lang="en-US" smtClean="0"/>
              <a:pPr/>
              <a:t>16</a:t>
            </a:fld>
            <a:endParaRPr lang="en-US"/>
          </a:p>
        </p:txBody>
      </p:sp>
    </p:spTree>
    <p:extLst>
      <p:ext uri="{BB962C8B-B14F-4D97-AF65-F5344CB8AC3E}">
        <p14:creationId xmlns:p14="http://schemas.microsoft.com/office/powerpoint/2010/main" val="22715664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ABDECB-572E-4576-AE04-0952A8BE6288}" type="slidenum">
              <a:rPr lang="en-US" smtClean="0"/>
              <a:pPr/>
              <a:t>17</a:t>
            </a:fld>
            <a:endParaRPr lang="en-US"/>
          </a:p>
        </p:txBody>
      </p:sp>
    </p:spTree>
    <p:extLst>
      <p:ext uri="{BB962C8B-B14F-4D97-AF65-F5344CB8AC3E}">
        <p14:creationId xmlns:p14="http://schemas.microsoft.com/office/powerpoint/2010/main" val="29650347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ABDECB-572E-4576-AE04-0952A8BE6288}" type="slidenum">
              <a:rPr lang="en-US" smtClean="0"/>
              <a:pPr/>
              <a:t>18</a:t>
            </a:fld>
            <a:endParaRPr lang="en-US"/>
          </a:p>
        </p:txBody>
      </p:sp>
    </p:spTree>
    <p:extLst>
      <p:ext uri="{BB962C8B-B14F-4D97-AF65-F5344CB8AC3E}">
        <p14:creationId xmlns:p14="http://schemas.microsoft.com/office/powerpoint/2010/main" val="393598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ABDECB-572E-4576-AE04-0952A8BE6288}" type="slidenum">
              <a:rPr lang="en-US" smtClean="0"/>
              <a:pPr/>
              <a:t>19</a:t>
            </a:fld>
            <a:endParaRPr lang="en-US"/>
          </a:p>
        </p:txBody>
      </p:sp>
    </p:spTree>
    <p:extLst>
      <p:ext uri="{BB962C8B-B14F-4D97-AF65-F5344CB8AC3E}">
        <p14:creationId xmlns:p14="http://schemas.microsoft.com/office/powerpoint/2010/main" val="1820381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8ABDECB-572E-4576-AE04-0952A8BE6288}" type="slidenum">
              <a:rPr lang="en-US" smtClean="0"/>
              <a:pPr/>
              <a:t>2</a:t>
            </a:fld>
            <a:endParaRPr lang="en-US"/>
          </a:p>
        </p:txBody>
      </p:sp>
    </p:spTree>
    <p:extLst>
      <p:ext uri="{BB962C8B-B14F-4D97-AF65-F5344CB8AC3E}">
        <p14:creationId xmlns:p14="http://schemas.microsoft.com/office/powerpoint/2010/main" val="42612522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ABDECB-572E-4576-AE04-0952A8BE6288}" type="slidenum">
              <a:rPr lang="en-US" smtClean="0"/>
              <a:pPr/>
              <a:t>20</a:t>
            </a:fld>
            <a:endParaRPr lang="en-US"/>
          </a:p>
        </p:txBody>
      </p:sp>
    </p:spTree>
    <p:extLst>
      <p:ext uri="{BB962C8B-B14F-4D97-AF65-F5344CB8AC3E}">
        <p14:creationId xmlns:p14="http://schemas.microsoft.com/office/powerpoint/2010/main" val="34072712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Kids who aged out of foster care</a:t>
            </a:r>
          </a:p>
          <a:p>
            <a:r>
              <a:rPr lang="en-US" dirty="0" smtClean="0"/>
              <a:t>Juvenile offenders released from Department of Youth Services</a:t>
            </a:r>
          </a:p>
          <a:p>
            <a:r>
              <a:rPr lang="en-US" dirty="0" smtClean="0"/>
              <a:t>Completed Job Corps program</a:t>
            </a:r>
          </a:p>
          <a:p>
            <a:r>
              <a:rPr lang="en-US" dirty="0" smtClean="0"/>
              <a:t>Returning to community from jail or prison</a:t>
            </a:r>
          </a:p>
          <a:p>
            <a:r>
              <a:rPr lang="en-US" dirty="0" smtClean="0"/>
              <a:t>Experiencing homelessness</a:t>
            </a:r>
          </a:p>
          <a:p>
            <a:r>
              <a:rPr lang="en-US" dirty="0" smtClean="0"/>
              <a:t>Experienced sexual assault</a:t>
            </a:r>
          </a:p>
          <a:p>
            <a:r>
              <a:rPr lang="en-US" dirty="0" smtClean="0"/>
              <a:t>Living</a:t>
            </a:r>
            <a:r>
              <a:rPr lang="en-US" baseline="0" dirty="0" smtClean="0"/>
              <a:t> with HIV</a:t>
            </a:r>
          </a:p>
          <a:p>
            <a:r>
              <a:rPr lang="en-US" baseline="0" dirty="0" smtClean="0"/>
              <a:t>Females </a:t>
            </a:r>
            <a:r>
              <a:rPr lang="en-US" baseline="0" smtClean="0"/>
              <a:t>or minorities </a:t>
            </a:r>
            <a:r>
              <a:rPr lang="en-US" baseline="0" dirty="0" smtClean="0"/>
              <a:t>who experienced health disparities</a:t>
            </a:r>
            <a:endParaRPr lang="en-US" dirty="0"/>
          </a:p>
        </p:txBody>
      </p:sp>
      <p:sp>
        <p:nvSpPr>
          <p:cNvPr id="4" name="Slide Number Placeholder 3"/>
          <p:cNvSpPr>
            <a:spLocks noGrp="1"/>
          </p:cNvSpPr>
          <p:nvPr>
            <p:ph type="sldNum" sz="quarter" idx="10"/>
          </p:nvPr>
        </p:nvSpPr>
        <p:spPr/>
        <p:txBody>
          <a:bodyPr/>
          <a:lstStyle/>
          <a:p>
            <a:fld id="{88ABDECB-572E-4576-AE04-0952A8BE6288}" type="slidenum">
              <a:rPr lang="en-US" smtClean="0"/>
              <a:pPr/>
              <a:t>21</a:t>
            </a:fld>
            <a:endParaRPr lang="en-US"/>
          </a:p>
        </p:txBody>
      </p:sp>
    </p:spTree>
    <p:extLst>
      <p:ext uri="{BB962C8B-B14F-4D97-AF65-F5344CB8AC3E}">
        <p14:creationId xmlns:p14="http://schemas.microsoft.com/office/powerpoint/2010/main" val="27681982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ABDECB-572E-4576-AE04-0952A8BE6288}" type="slidenum">
              <a:rPr lang="en-US" smtClean="0"/>
              <a:pPr/>
              <a:t>22</a:t>
            </a:fld>
            <a:endParaRPr lang="en-US"/>
          </a:p>
        </p:txBody>
      </p:sp>
    </p:spTree>
    <p:extLst>
      <p:ext uri="{BB962C8B-B14F-4D97-AF65-F5344CB8AC3E}">
        <p14:creationId xmlns:p14="http://schemas.microsoft.com/office/powerpoint/2010/main" val="24156031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ABDECB-572E-4576-AE04-0952A8BE6288}" type="slidenum">
              <a:rPr lang="en-US" smtClean="0"/>
              <a:pPr/>
              <a:t>23</a:t>
            </a:fld>
            <a:endParaRPr lang="en-US"/>
          </a:p>
        </p:txBody>
      </p:sp>
    </p:spTree>
    <p:extLst>
      <p:ext uri="{BB962C8B-B14F-4D97-AF65-F5344CB8AC3E}">
        <p14:creationId xmlns:p14="http://schemas.microsoft.com/office/powerpoint/2010/main" val="37601975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ABDECB-572E-4576-AE04-0952A8BE6288}" type="slidenum">
              <a:rPr lang="en-US" smtClean="0"/>
              <a:pPr/>
              <a:t>24</a:t>
            </a:fld>
            <a:endParaRPr lang="en-US"/>
          </a:p>
        </p:txBody>
      </p:sp>
    </p:spTree>
    <p:extLst>
      <p:ext uri="{BB962C8B-B14F-4D97-AF65-F5344CB8AC3E}">
        <p14:creationId xmlns:p14="http://schemas.microsoft.com/office/powerpoint/2010/main" val="1009407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ABDECB-572E-4576-AE04-0952A8BE6288}" type="slidenum">
              <a:rPr lang="en-US" smtClean="0"/>
              <a:pPr/>
              <a:t>3</a:t>
            </a:fld>
            <a:endParaRPr lang="en-US"/>
          </a:p>
        </p:txBody>
      </p:sp>
    </p:spTree>
    <p:extLst>
      <p:ext uri="{BB962C8B-B14F-4D97-AF65-F5344CB8AC3E}">
        <p14:creationId xmlns:p14="http://schemas.microsoft.com/office/powerpoint/2010/main" val="1649423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ABDECB-572E-4576-AE04-0952A8BE6288}" type="slidenum">
              <a:rPr lang="en-US" smtClean="0"/>
              <a:pPr/>
              <a:t>4</a:t>
            </a:fld>
            <a:endParaRPr lang="en-US"/>
          </a:p>
        </p:txBody>
      </p:sp>
    </p:spTree>
    <p:extLst>
      <p:ext uri="{BB962C8B-B14F-4D97-AF65-F5344CB8AC3E}">
        <p14:creationId xmlns:p14="http://schemas.microsoft.com/office/powerpoint/2010/main" val="2295832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ABDECB-572E-4576-AE04-0952A8BE6288}" type="slidenum">
              <a:rPr lang="en-US" smtClean="0"/>
              <a:pPr/>
              <a:t>5</a:t>
            </a:fld>
            <a:endParaRPr lang="en-US"/>
          </a:p>
        </p:txBody>
      </p:sp>
    </p:spTree>
    <p:extLst>
      <p:ext uri="{BB962C8B-B14F-4D97-AF65-F5344CB8AC3E}">
        <p14:creationId xmlns:p14="http://schemas.microsoft.com/office/powerpoint/2010/main" val="3638498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ABDECB-572E-4576-AE04-0952A8BE628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ABDECB-572E-4576-AE04-0952A8BE6288}" type="slidenum">
              <a:rPr lang="en-US" smtClean="0"/>
              <a:pPr/>
              <a:t>7</a:t>
            </a:fld>
            <a:endParaRPr lang="en-US"/>
          </a:p>
        </p:txBody>
      </p:sp>
    </p:spTree>
    <p:extLst>
      <p:ext uri="{BB962C8B-B14F-4D97-AF65-F5344CB8AC3E}">
        <p14:creationId xmlns:p14="http://schemas.microsoft.com/office/powerpoint/2010/main" val="4165762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ABDECB-572E-4576-AE04-0952A8BE6288}" type="slidenum">
              <a:rPr lang="en-US" smtClean="0"/>
              <a:pPr/>
              <a:t>8</a:t>
            </a:fld>
            <a:endParaRPr lang="en-US"/>
          </a:p>
        </p:txBody>
      </p:sp>
    </p:spTree>
    <p:extLst>
      <p:ext uri="{BB962C8B-B14F-4D97-AF65-F5344CB8AC3E}">
        <p14:creationId xmlns:p14="http://schemas.microsoft.com/office/powerpoint/2010/main" val="485025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ABDECB-572E-4576-AE04-0952A8BE6288}" type="slidenum">
              <a:rPr lang="en-US" smtClean="0"/>
              <a:pPr/>
              <a:t>9</a:t>
            </a:fld>
            <a:endParaRPr lang="en-US"/>
          </a:p>
        </p:txBody>
      </p:sp>
    </p:spTree>
    <p:extLst>
      <p:ext uri="{BB962C8B-B14F-4D97-AF65-F5344CB8AC3E}">
        <p14:creationId xmlns:p14="http://schemas.microsoft.com/office/powerpoint/2010/main" val="1880930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9C36C825-5902-4629-A5B3-8C2EAC9F9CA3}"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644BD57-3880-4304-865E-39963D6B259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265E5CB-1F78-4816-BAB7-C2649B0150F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0ECE704-2416-4830-81EA-00A08B24B4C7}"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8DE1A84-1F51-4583-A4B3-558ACE53AA9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CC4144A-A3B5-40D1-B407-5BC05B80544B}"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F2526B0-6C6F-44CE-A2A5-B03A9F60AA7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EAABB06-A694-4CB5-B094-C9031009671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1018352-BF61-4BFB-B3FB-4F124187DCB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50EDF46-A2F8-4D7A-A3A5-845AC97EA1E7}"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11ABAFA0-C135-4B6F-9533-6CCDD4669AAB}"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1D0DB178-8293-4E8F-9D68-5538FBFA77E7}"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specialkindofcaring.or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18.xml"/><Relationship Id="rId4" Type="http://schemas.openxmlformats.org/officeDocument/2006/relationships/slide" Target="slide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slide" Target="slide1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2" name="Picture 3" descr="AletheiaHouse-LOGO-600X128.jpg"/>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sharpenSoften amount="49000"/>
                    </a14:imgEffect>
                    <a14:imgEffect>
                      <a14:brightnessContrast bright="20000" contrast="98000"/>
                    </a14:imgEffect>
                  </a14:imgLayer>
                </a14:imgProps>
              </a:ext>
            </a:extLst>
          </a:blip>
          <a:srcRect/>
          <a:stretch>
            <a:fillRect/>
          </a:stretch>
        </p:blipFill>
        <p:spPr bwMode="auto">
          <a:xfrm>
            <a:off x="762000" y="2686249"/>
            <a:ext cx="7915909" cy="18095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4400" b="1" cap="all" dirty="0">
                <a:solidFill>
                  <a:srgbClr val="3399FF"/>
                </a:solidFill>
              </a:rPr>
              <a:t>SUD Treatment Services</a:t>
            </a:r>
            <a:endParaRPr lang="en-US" sz="4400" dirty="0"/>
          </a:p>
        </p:txBody>
      </p:sp>
      <p:sp>
        <p:nvSpPr>
          <p:cNvPr id="3" name="Content Placeholder 2"/>
          <p:cNvSpPr>
            <a:spLocks noGrp="1"/>
          </p:cNvSpPr>
          <p:nvPr>
            <p:ph idx="1"/>
          </p:nvPr>
        </p:nvSpPr>
        <p:spPr/>
        <p:txBody>
          <a:bodyPr/>
          <a:lstStyle/>
          <a:p>
            <a:pPr>
              <a:buNone/>
            </a:pPr>
            <a:r>
              <a:rPr lang="en-US" dirty="0"/>
              <a:t> </a:t>
            </a:r>
          </a:p>
        </p:txBody>
      </p:sp>
      <p:sp>
        <p:nvSpPr>
          <p:cNvPr id="7" name="Content Placeholder 5"/>
          <p:cNvSpPr txBox="1">
            <a:spLocks/>
          </p:cNvSpPr>
          <p:nvPr/>
        </p:nvSpPr>
        <p:spPr>
          <a:xfrm>
            <a:off x="457200" y="1447800"/>
            <a:ext cx="3817625" cy="47244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a:p>
            <a:pPr lvl="0">
              <a:buFont typeface="Arial" pitchFamily="34" charset="0"/>
              <a:buChar char="•"/>
            </a:pPr>
            <a:r>
              <a:rPr lang="en-US" sz="2000" dirty="0">
                <a:solidFill>
                  <a:schemeClr val="tx1"/>
                </a:solidFill>
              </a:rPr>
              <a:t>Assessment</a:t>
            </a:r>
          </a:p>
          <a:p>
            <a:pPr lvl="0"/>
            <a:endParaRPr lang="en-US" sz="2000" dirty="0">
              <a:solidFill>
                <a:schemeClr val="tx1"/>
              </a:solidFill>
            </a:endParaRPr>
          </a:p>
          <a:p>
            <a:pPr lvl="0">
              <a:buFont typeface="Arial" pitchFamily="34" charset="0"/>
              <a:buChar char="•"/>
            </a:pPr>
            <a:r>
              <a:rPr lang="en-US" sz="2000" dirty="0">
                <a:solidFill>
                  <a:schemeClr val="tx1"/>
                </a:solidFill>
              </a:rPr>
              <a:t>Individual </a:t>
            </a:r>
            <a:r>
              <a:rPr lang="en-US" sz="2000" dirty="0" smtClean="0">
                <a:solidFill>
                  <a:schemeClr val="tx1"/>
                </a:solidFill>
              </a:rPr>
              <a:t>Counseling</a:t>
            </a:r>
            <a:endParaRPr lang="en-US" sz="2000" dirty="0">
              <a:solidFill>
                <a:schemeClr val="tx1"/>
              </a:solidFill>
            </a:endParaRPr>
          </a:p>
          <a:p>
            <a:pPr lvl="0"/>
            <a:endParaRPr lang="en-US" sz="2000" dirty="0">
              <a:solidFill>
                <a:schemeClr val="tx1"/>
              </a:solidFill>
            </a:endParaRPr>
          </a:p>
          <a:p>
            <a:pPr lvl="0">
              <a:buFont typeface="Arial" pitchFamily="34" charset="0"/>
              <a:buChar char="•"/>
            </a:pPr>
            <a:r>
              <a:rPr lang="en-US" sz="2000" dirty="0">
                <a:solidFill>
                  <a:schemeClr val="tx1"/>
                </a:solidFill>
              </a:rPr>
              <a:t>Group </a:t>
            </a:r>
            <a:r>
              <a:rPr lang="en-US" sz="2000" dirty="0" smtClean="0">
                <a:solidFill>
                  <a:schemeClr val="tx1"/>
                </a:solidFill>
              </a:rPr>
              <a:t>Counseling</a:t>
            </a:r>
            <a:endParaRPr lang="en-US" sz="2000" dirty="0">
              <a:solidFill>
                <a:schemeClr val="tx1"/>
              </a:solidFill>
            </a:endParaRPr>
          </a:p>
          <a:p>
            <a:pPr lvl="0"/>
            <a:endParaRPr lang="en-US" sz="2000" dirty="0">
              <a:solidFill>
                <a:schemeClr val="tx1"/>
              </a:solidFill>
            </a:endParaRPr>
          </a:p>
          <a:p>
            <a:pPr lvl="0">
              <a:buFont typeface="Arial" pitchFamily="34" charset="0"/>
              <a:buChar char="•"/>
            </a:pPr>
            <a:r>
              <a:rPr lang="en-US" sz="2000" dirty="0">
                <a:solidFill>
                  <a:schemeClr val="tx1"/>
                </a:solidFill>
              </a:rPr>
              <a:t>Family/partner </a:t>
            </a:r>
            <a:r>
              <a:rPr lang="en-US" sz="2000" dirty="0" smtClean="0">
                <a:solidFill>
                  <a:schemeClr val="tx1"/>
                </a:solidFill>
              </a:rPr>
              <a:t>Counseling</a:t>
            </a:r>
            <a:endParaRPr lang="en-US" sz="2000" dirty="0">
              <a:solidFill>
                <a:schemeClr val="tx1"/>
              </a:solidFill>
            </a:endParaRPr>
          </a:p>
          <a:p>
            <a:pPr lvl="0"/>
            <a:r>
              <a:rPr lang="en-US" sz="2000" dirty="0">
                <a:solidFill>
                  <a:schemeClr val="tx1"/>
                </a:solidFill>
              </a:rPr>
              <a:t> </a:t>
            </a:r>
          </a:p>
          <a:p>
            <a:pPr lvl="0">
              <a:buFont typeface="Arial" pitchFamily="34" charset="0"/>
              <a:buChar char="•"/>
            </a:pPr>
            <a:r>
              <a:rPr lang="en-US" sz="2000" dirty="0">
                <a:solidFill>
                  <a:schemeClr val="tx1"/>
                </a:solidFill>
              </a:rPr>
              <a:t>Psycho </a:t>
            </a:r>
            <a:r>
              <a:rPr lang="en-US" sz="2000" dirty="0" smtClean="0">
                <a:solidFill>
                  <a:schemeClr val="tx1"/>
                </a:solidFill>
              </a:rPr>
              <a:t>Education</a:t>
            </a:r>
            <a:endParaRPr lang="en-US" sz="2000" dirty="0">
              <a:solidFill>
                <a:schemeClr val="tx1"/>
              </a:solidFill>
            </a:endParaRPr>
          </a:p>
          <a:p>
            <a:pPr lvl="0"/>
            <a:endParaRPr lang="en-US" sz="2000" dirty="0">
              <a:solidFill>
                <a:schemeClr val="tx1"/>
              </a:solidFill>
            </a:endParaRPr>
          </a:p>
          <a:p>
            <a:pPr lvl="0">
              <a:buFont typeface="Arial" pitchFamily="34" charset="0"/>
              <a:buChar char="•"/>
            </a:pPr>
            <a:r>
              <a:rPr lang="en-US" sz="2000" dirty="0">
                <a:solidFill>
                  <a:schemeClr val="tx1"/>
                </a:solidFill>
              </a:rPr>
              <a:t>Peer </a:t>
            </a:r>
            <a:r>
              <a:rPr lang="en-US" sz="2000" dirty="0" smtClean="0">
                <a:solidFill>
                  <a:schemeClr val="tx1"/>
                </a:solidFill>
              </a:rPr>
              <a:t>Coaching </a:t>
            </a:r>
            <a:r>
              <a:rPr lang="en-US" sz="2000" dirty="0">
                <a:solidFill>
                  <a:schemeClr val="tx1"/>
                </a:solidFill>
              </a:rPr>
              <a:t>S</a:t>
            </a:r>
            <a:r>
              <a:rPr lang="en-US" sz="2000" dirty="0" smtClean="0">
                <a:solidFill>
                  <a:schemeClr val="tx1"/>
                </a:solidFill>
              </a:rPr>
              <a:t>upport </a:t>
            </a:r>
            <a:r>
              <a:rPr lang="en-US" sz="2000" dirty="0">
                <a:solidFill>
                  <a:schemeClr val="tx1"/>
                </a:solidFill>
              </a:rPr>
              <a:t>services</a:t>
            </a:r>
          </a:p>
          <a:p>
            <a:pPr lvl="0"/>
            <a:endParaRPr lang="en-US" sz="2000" dirty="0">
              <a:solidFill>
                <a:schemeClr val="tx1"/>
              </a:solidFill>
            </a:endParaRPr>
          </a:p>
          <a:p>
            <a:pPr lvl="0">
              <a:buFont typeface="Arial" pitchFamily="34" charset="0"/>
              <a:buChar char="•"/>
            </a:pPr>
            <a:r>
              <a:rPr lang="en-US" sz="2000" dirty="0">
                <a:solidFill>
                  <a:schemeClr val="tx1"/>
                </a:solidFill>
              </a:rPr>
              <a:t>Mental </a:t>
            </a:r>
            <a:r>
              <a:rPr lang="en-US" sz="2000" dirty="0" smtClean="0">
                <a:solidFill>
                  <a:schemeClr val="tx1"/>
                </a:solidFill>
              </a:rPr>
              <a:t>Health </a:t>
            </a:r>
            <a:r>
              <a:rPr lang="en-US" sz="2000" dirty="0">
                <a:solidFill>
                  <a:schemeClr val="tx1"/>
                </a:solidFill>
              </a:rPr>
              <a:t>C</a:t>
            </a:r>
            <a:r>
              <a:rPr lang="en-US" sz="2000" dirty="0" smtClean="0">
                <a:solidFill>
                  <a:schemeClr val="tx1"/>
                </a:solidFill>
              </a:rPr>
              <a:t>onsultation </a:t>
            </a:r>
            <a:endParaRPr lang="en-US" sz="2000" dirty="0">
              <a:solidFill>
                <a:schemeClr val="tx1"/>
              </a:solidFill>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Content Placeholder 7"/>
          <p:cNvSpPr txBox="1">
            <a:spLocks/>
          </p:cNvSpPr>
          <p:nvPr/>
        </p:nvSpPr>
        <p:spPr>
          <a:xfrm>
            <a:off x="4876800" y="1447800"/>
            <a:ext cx="3817625" cy="47244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a:p>
            <a:pPr lvl="0">
              <a:buFont typeface="Arial" pitchFamily="34" charset="0"/>
              <a:buChar char="•"/>
            </a:pPr>
            <a:r>
              <a:rPr lang="en-US" sz="2000" dirty="0">
                <a:solidFill>
                  <a:schemeClr val="tx1"/>
                </a:solidFill>
              </a:rPr>
              <a:t>Medication management</a:t>
            </a:r>
          </a:p>
          <a:p>
            <a:pPr lvl="0"/>
            <a:endParaRPr lang="en-US" sz="2000" dirty="0">
              <a:solidFill>
                <a:schemeClr val="tx1"/>
              </a:solidFill>
            </a:endParaRPr>
          </a:p>
          <a:p>
            <a:pPr lvl="0">
              <a:buFont typeface="Arial" pitchFamily="34" charset="0"/>
              <a:buChar char="•"/>
            </a:pPr>
            <a:r>
              <a:rPr lang="en-US" sz="2000" dirty="0">
                <a:solidFill>
                  <a:schemeClr val="tx1"/>
                </a:solidFill>
              </a:rPr>
              <a:t>Alcohol and drug screening</a:t>
            </a:r>
          </a:p>
          <a:p>
            <a:pPr lvl="0"/>
            <a:r>
              <a:rPr lang="en-US" sz="2000" dirty="0">
                <a:solidFill>
                  <a:schemeClr val="tx1"/>
                </a:solidFill>
              </a:rPr>
              <a:t> </a:t>
            </a:r>
          </a:p>
          <a:p>
            <a:pPr lvl="0">
              <a:buFont typeface="Arial" pitchFamily="34" charset="0"/>
              <a:buChar char="•"/>
            </a:pPr>
            <a:r>
              <a:rPr lang="en-US" sz="2000" dirty="0">
                <a:solidFill>
                  <a:schemeClr val="tx1"/>
                </a:solidFill>
              </a:rPr>
              <a:t>Sign Language </a:t>
            </a:r>
            <a:r>
              <a:rPr lang="en-US" sz="2000" dirty="0" smtClean="0">
                <a:solidFill>
                  <a:schemeClr val="tx1"/>
                </a:solidFill>
              </a:rPr>
              <a:t>Interpreter services</a:t>
            </a:r>
            <a:endParaRPr lang="en-US" sz="2000" dirty="0">
              <a:solidFill>
                <a:schemeClr val="tx1"/>
              </a:solidFill>
            </a:endParaRPr>
          </a:p>
          <a:p>
            <a:pPr lvl="0"/>
            <a:r>
              <a:rPr lang="en-US" sz="2000" dirty="0">
                <a:solidFill>
                  <a:schemeClr val="tx1"/>
                </a:solidFill>
              </a:rPr>
              <a:t> </a:t>
            </a:r>
          </a:p>
          <a:p>
            <a:pPr lvl="0">
              <a:buFont typeface="Arial" pitchFamily="34" charset="0"/>
              <a:buChar char="•"/>
            </a:pPr>
            <a:r>
              <a:rPr lang="en-US" sz="2000" dirty="0">
                <a:solidFill>
                  <a:schemeClr val="tx1"/>
                </a:solidFill>
              </a:rPr>
              <a:t>Oral </a:t>
            </a:r>
            <a:r>
              <a:rPr lang="en-US" sz="2000" dirty="0" smtClean="0">
                <a:solidFill>
                  <a:schemeClr val="tx1"/>
                </a:solidFill>
              </a:rPr>
              <a:t>Interpreter </a:t>
            </a:r>
            <a:r>
              <a:rPr lang="en-US" sz="2000" dirty="0">
                <a:solidFill>
                  <a:schemeClr val="tx1"/>
                </a:solidFill>
              </a:rPr>
              <a:t>services</a:t>
            </a:r>
          </a:p>
          <a:p>
            <a:pPr lvl="0"/>
            <a:endParaRPr lang="en-US" sz="2000" dirty="0">
              <a:solidFill>
                <a:schemeClr val="tx1"/>
              </a:solidFill>
            </a:endParaRPr>
          </a:p>
          <a:p>
            <a:pPr lvl="0">
              <a:buFont typeface="Arial" pitchFamily="34" charset="0"/>
              <a:buChar char="•"/>
            </a:pPr>
            <a:r>
              <a:rPr lang="en-US" sz="2000" dirty="0">
                <a:solidFill>
                  <a:schemeClr val="tx1"/>
                </a:solidFill>
              </a:rPr>
              <a:t>Smoking </a:t>
            </a:r>
            <a:r>
              <a:rPr lang="en-US" sz="2000" dirty="0" smtClean="0">
                <a:solidFill>
                  <a:schemeClr val="tx1"/>
                </a:solidFill>
              </a:rPr>
              <a:t>Cessation</a:t>
            </a:r>
            <a:endParaRPr lang="en-US" sz="2000" dirty="0">
              <a:solidFill>
                <a:schemeClr val="tx1"/>
              </a:solidFill>
            </a:endParaRPr>
          </a:p>
          <a:p>
            <a:pPr lvl="0"/>
            <a:r>
              <a:rPr lang="en-US" sz="2000" dirty="0">
                <a:solidFill>
                  <a:schemeClr val="tx1"/>
                </a:solidFill>
              </a:rPr>
              <a:t> </a:t>
            </a:r>
          </a:p>
          <a:p>
            <a:pPr lvl="0">
              <a:buFont typeface="Arial" pitchFamily="34" charset="0"/>
              <a:buChar char="•"/>
            </a:pPr>
            <a:r>
              <a:rPr lang="en-US" sz="2000" dirty="0">
                <a:solidFill>
                  <a:schemeClr val="tx1"/>
                </a:solidFill>
              </a:rPr>
              <a:t>HIV </a:t>
            </a:r>
            <a:r>
              <a:rPr lang="en-US" sz="2000" dirty="0" smtClean="0">
                <a:solidFill>
                  <a:schemeClr val="tx1"/>
                </a:solidFill>
              </a:rPr>
              <a:t>Early </a:t>
            </a:r>
            <a:r>
              <a:rPr lang="en-US" sz="2000" dirty="0">
                <a:solidFill>
                  <a:schemeClr val="tx1"/>
                </a:solidFill>
              </a:rPr>
              <a:t>I</a:t>
            </a:r>
            <a:r>
              <a:rPr lang="en-US" sz="2000" dirty="0" smtClean="0">
                <a:solidFill>
                  <a:schemeClr val="tx1"/>
                </a:solidFill>
              </a:rPr>
              <a:t>ntervention </a:t>
            </a:r>
            <a:r>
              <a:rPr lang="en-US" sz="2000" dirty="0">
                <a:solidFill>
                  <a:schemeClr val="tx1"/>
                </a:solidFill>
              </a:rPr>
              <a:t>services</a:t>
            </a:r>
          </a:p>
          <a:p>
            <a:pPr lvl="0"/>
            <a:r>
              <a:rPr lang="en-US" sz="2000" dirty="0">
                <a:solidFill>
                  <a:schemeClr val="tx1"/>
                </a:solidFill>
              </a:rPr>
              <a:t> </a:t>
            </a:r>
          </a:p>
          <a:p>
            <a:pPr lvl="0">
              <a:buFont typeface="Arial" pitchFamily="34" charset="0"/>
              <a:buChar char="•"/>
            </a:pPr>
            <a:r>
              <a:rPr lang="en-US" sz="2000" dirty="0">
                <a:solidFill>
                  <a:schemeClr val="tx1"/>
                </a:solidFill>
              </a:rPr>
              <a:t>Case </a:t>
            </a:r>
            <a:r>
              <a:rPr lang="en-US" sz="2000" dirty="0" smtClean="0">
                <a:solidFill>
                  <a:schemeClr val="tx1"/>
                </a:solidFill>
              </a:rPr>
              <a:t>Management</a:t>
            </a:r>
            <a:endParaRPr lang="en-US" sz="2000" dirty="0">
              <a:solidFill>
                <a:schemeClr val="tx1"/>
              </a:solidFill>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rmAutofit fontScale="90000"/>
          </a:bodyPr>
          <a:lstStyle/>
          <a:p>
            <a:r>
              <a:rPr lang="en-US" sz="4900" b="1" cap="all" dirty="0">
                <a:solidFill>
                  <a:srgbClr val="3399FF"/>
                </a:solidFill>
              </a:rPr>
              <a:t>Outpatient </a:t>
            </a:r>
            <a:r>
              <a:rPr lang="en-US" sz="4900" b="1" cap="all" dirty="0" smtClean="0">
                <a:solidFill>
                  <a:srgbClr val="3399FF"/>
                </a:solidFill>
              </a:rPr>
              <a:t>Treatment:</a:t>
            </a:r>
            <a:r>
              <a:rPr lang="en-US" sz="4900" b="1" cap="all" dirty="0">
                <a:solidFill>
                  <a:srgbClr val="3399FF"/>
                </a:solidFill>
              </a:rPr>
              <a:t> </a:t>
            </a:r>
            <a:r>
              <a:rPr lang="en-US" sz="4900" b="1" cap="all" dirty="0" smtClean="0">
                <a:solidFill>
                  <a:srgbClr val="3399FF"/>
                </a:solidFill>
              </a:rPr>
              <a:t>ADPH </a:t>
            </a:r>
            <a:r>
              <a:rPr lang="en-US" sz="4900" b="1" cap="all" dirty="0">
                <a:solidFill>
                  <a:srgbClr val="3399FF"/>
                </a:solidFill>
              </a:rPr>
              <a:t>Ryan White</a:t>
            </a:r>
            <a:r>
              <a:rPr lang="en-US" b="1" cap="all" dirty="0">
                <a:solidFill>
                  <a:srgbClr val="3399FF"/>
                </a:solidFill>
              </a:rPr>
              <a:t/>
            </a:r>
            <a:br>
              <a:rPr lang="en-US" b="1" cap="all" dirty="0">
                <a:solidFill>
                  <a:srgbClr val="3399FF"/>
                </a:solidFill>
              </a:rPr>
            </a:br>
            <a:r>
              <a:rPr lang="en-US" sz="2700" cap="all" dirty="0">
                <a:solidFill>
                  <a:srgbClr val="3399FF"/>
                </a:solidFill>
              </a:rPr>
              <a:t>lee county</a:t>
            </a:r>
            <a:endParaRPr lang="en-US" sz="2700" dirty="0"/>
          </a:p>
        </p:txBody>
      </p:sp>
      <p:sp>
        <p:nvSpPr>
          <p:cNvPr id="3" name="Content Placeholder 2"/>
          <p:cNvSpPr>
            <a:spLocks noGrp="1"/>
          </p:cNvSpPr>
          <p:nvPr>
            <p:ph idx="1"/>
          </p:nvPr>
        </p:nvSpPr>
        <p:spPr>
          <a:xfrm>
            <a:off x="4572000" y="2103437"/>
            <a:ext cx="4114800" cy="4525963"/>
          </a:xfrm>
        </p:spPr>
        <p:txBody>
          <a:bodyPr/>
          <a:lstStyle/>
          <a:p>
            <a:r>
              <a:rPr lang="en-US" sz="2000" dirty="0"/>
              <a:t>Adults with HIV </a:t>
            </a:r>
          </a:p>
          <a:p>
            <a:r>
              <a:rPr lang="en-US" sz="2000" dirty="0"/>
              <a:t>Offers substance users the opportunity to learn the skills they need to attain a drug free lifestyle and protect their partners and themselves.</a:t>
            </a:r>
          </a:p>
          <a:p>
            <a:r>
              <a:rPr lang="en-US" sz="2000" dirty="0"/>
              <a:t>Sessions include recovery issues, criminal thinking, communication skills, stress management, relapse prevention, health education, HIV/AIDS education, decision-making and interpersonal relationship </a:t>
            </a:r>
            <a:r>
              <a:rPr lang="en-US" sz="2000" dirty="0" smtClean="0"/>
              <a:t>issues.</a:t>
            </a:r>
            <a:r>
              <a:rPr lang="en-US" sz="2000" dirty="0" smtClean="0">
                <a:hlinkClick r:id="rId3" action="ppaction://hlinksldjump"/>
              </a:rPr>
              <a:t>5</a:t>
            </a:r>
            <a:r>
              <a:rPr lang="en-US" sz="2000" dirty="0" smtClean="0"/>
              <a:t> </a:t>
            </a:r>
            <a:endParaRPr lang="en-US" sz="2000" dirty="0"/>
          </a:p>
          <a:p>
            <a:endParaRPr lang="en-US" sz="2000" dirty="0"/>
          </a:p>
        </p:txBody>
      </p:sp>
      <p:pic>
        <p:nvPicPr>
          <p:cNvPr id="33794" name="Picture 2" descr="https://www.specialkindofcaring.org/sites/default/files/imagecache/service/service/veteran.jpg"/>
          <p:cNvPicPr>
            <a:picLocks noChangeAspect="1" noChangeArrowheads="1"/>
          </p:cNvPicPr>
          <p:nvPr/>
        </p:nvPicPr>
        <p:blipFill>
          <a:blip r:embed="rId4" cstate="print"/>
          <a:srcRect/>
          <a:stretch>
            <a:fillRect/>
          </a:stretch>
        </p:blipFill>
        <p:spPr bwMode="auto">
          <a:xfrm>
            <a:off x="533400" y="2971800"/>
            <a:ext cx="3894147" cy="25908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sz="4900" b="1" cap="all" dirty="0">
                <a:solidFill>
                  <a:srgbClr val="3399FF"/>
                </a:solidFill>
              </a:rPr>
              <a:t>Employment: Jobs for Vets</a:t>
            </a:r>
            <a:br>
              <a:rPr lang="en-US" sz="4900" b="1" cap="all" dirty="0">
                <a:solidFill>
                  <a:srgbClr val="3399FF"/>
                </a:solidFill>
              </a:rPr>
            </a:br>
            <a:r>
              <a:rPr lang="en-US" sz="2800" cap="all" dirty="0">
                <a:solidFill>
                  <a:srgbClr val="3399FF"/>
                </a:solidFill>
              </a:rPr>
              <a:t>Jefferson &amp; Montgomery county</a:t>
            </a:r>
            <a:endParaRPr lang="en-US" dirty="0"/>
          </a:p>
        </p:txBody>
      </p:sp>
      <p:sp>
        <p:nvSpPr>
          <p:cNvPr id="3" name="Content Placeholder 2"/>
          <p:cNvSpPr>
            <a:spLocks noGrp="1"/>
          </p:cNvSpPr>
          <p:nvPr>
            <p:ph idx="1"/>
          </p:nvPr>
        </p:nvSpPr>
        <p:spPr>
          <a:xfrm>
            <a:off x="457200" y="2179637"/>
            <a:ext cx="4114800" cy="4525963"/>
          </a:xfrm>
        </p:spPr>
        <p:txBody>
          <a:bodyPr>
            <a:normAutofit/>
          </a:bodyPr>
          <a:lstStyle/>
          <a:p>
            <a:r>
              <a:rPr lang="en-US" sz="1900" dirty="0"/>
              <a:t>Helps homeless veterans re-integrate into meaningful employment by providing services that address their complex needs. </a:t>
            </a:r>
          </a:p>
          <a:p>
            <a:r>
              <a:rPr lang="en-US" sz="1900" dirty="0"/>
              <a:t>Works closely with other employment training programs to identify occupations that are in demand</a:t>
            </a:r>
          </a:p>
          <a:p>
            <a:r>
              <a:rPr lang="en-US" sz="1900" dirty="0"/>
              <a:t>Provides client-centered case management services, including transportation to these services</a:t>
            </a:r>
            <a:r>
              <a:rPr lang="en-US" sz="1900" dirty="0" smtClean="0"/>
              <a:t>.</a:t>
            </a:r>
            <a:r>
              <a:rPr lang="en-US" sz="1900" dirty="0" smtClean="0">
                <a:hlinkClick r:id="rId3" action="ppaction://hlinksldjump"/>
              </a:rPr>
              <a:t>!</a:t>
            </a:r>
            <a:endParaRPr lang="en-US" sz="1900" dirty="0"/>
          </a:p>
          <a:p>
            <a:pPr marL="0" indent="0">
              <a:buNone/>
            </a:pPr>
            <a:endParaRPr lang="en-US" sz="1900" dirty="0"/>
          </a:p>
        </p:txBody>
      </p:sp>
      <p:pic>
        <p:nvPicPr>
          <p:cNvPr id="31748" name="Picture 4" descr="Image result for veterans stock photo"/>
          <p:cNvPicPr>
            <a:picLocks noChangeAspect="1" noChangeArrowheads="1"/>
          </p:cNvPicPr>
          <p:nvPr/>
        </p:nvPicPr>
        <p:blipFill>
          <a:blip r:embed="rId4" cstate="print"/>
          <a:srcRect/>
          <a:stretch>
            <a:fillRect/>
          </a:stretch>
        </p:blipFill>
        <p:spPr bwMode="auto">
          <a:xfrm>
            <a:off x="4651844" y="2133601"/>
            <a:ext cx="4235846" cy="28194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914400"/>
            <a:ext cx="8229600" cy="1219200"/>
          </a:xfrm>
        </p:spPr>
        <p:txBody>
          <a:bodyPr>
            <a:noAutofit/>
          </a:bodyPr>
          <a:lstStyle/>
          <a:p>
            <a:r>
              <a:rPr lang="en-US" sz="4400" b="1" dirty="0" smtClean="0">
                <a:solidFill>
                  <a:schemeClr val="accent1">
                    <a:lumMod val="60000"/>
                    <a:lumOff val="40000"/>
                  </a:schemeClr>
                </a:solidFill>
              </a:rPr>
              <a:t>*VETERANS COMMUNITY WELLNESS:</a:t>
            </a:r>
            <a:endParaRPr lang="en-US" sz="4400" b="1" dirty="0">
              <a:solidFill>
                <a:schemeClr val="accent1">
                  <a:lumMod val="60000"/>
                  <a:lumOff val="40000"/>
                </a:schemeClr>
              </a:solidFill>
            </a:endParaRPr>
          </a:p>
        </p:txBody>
      </p:sp>
      <p:sp>
        <p:nvSpPr>
          <p:cNvPr id="7" name="Content Placeholder 6"/>
          <p:cNvSpPr>
            <a:spLocks noGrp="1"/>
          </p:cNvSpPr>
          <p:nvPr>
            <p:ph idx="1"/>
          </p:nvPr>
        </p:nvSpPr>
        <p:spPr>
          <a:xfrm>
            <a:off x="457200" y="2316480"/>
            <a:ext cx="8229600" cy="4389120"/>
          </a:xfrm>
        </p:spPr>
        <p:txBody>
          <a:bodyPr>
            <a:normAutofit/>
          </a:bodyPr>
          <a:lstStyle/>
          <a:p>
            <a:r>
              <a:rPr lang="en-US" dirty="0" smtClean="0"/>
              <a:t>Serve to educate veterans and their families on substance abuse prevention</a:t>
            </a:r>
          </a:p>
          <a:p>
            <a:pPr lvl="1"/>
            <a:r>
              <a:rPr lang="en-US" dirty="0" smtClean="0"/>
              <a:t>Provides resources to veteran families already affected by substance abuse</a:t>
            </a:r>
          </a:p>
          <a:p>
            <a:pPr lvl="1"/>
            <a:r>
              <a:rPr lang="en-US" dirty="0" smtClean="0"/>
              <a:t>Provide transportation services</a:t>
            </a:r>
          </a:p>
          <a:p>
            <a:pPr lvl="1"/>
            <a:r>
              <a:rPr lang="en-US" dirty="0" smtClean="0"/>
              <a:t>Linkage to VA &amp; other social services</a:t>
            </a:r>
          </a:p>
          <a:p>
            <a:pPr lvl="1"/>
            <a:r>
              <a:rPr lang="en-US" dirty="0" smtClean="0"/>
              <a:t>Located in Birmingham </a:t>
            </a:r>
            <a:r>
              <a:rPr lang="en-US" dirty="0" smtClean="0">
                <a:hlinkClick r:id="rId3" action="ppaction://hlinksldjump"/>
              </a:rPr>
              <a:t>!</a:t>
            </a:r>
            <a:endParaRPr lang="en-US" dirty="0" smtClean="0"/>
          </a:p>
          <a:p>
            <a:pPr lvl="1"/>
            <a:endParaRPr lang="en-US" dirty="0"/>
          </a:p>
          <a:p>
            <a:pPr marL="393192" lvl="1" indent="0">
              <a:buNone/>
            </a:pPr>
            <a:endParaRPr lang="en-US" dirty="0" smtClean="0"/>
          </a:p>
          <a:p>
            <a:pPr marL="393192" lvl="1" indent="0">
              <a:buNone/>
            </a:pPr>
            <a:r>
              <a:rPr lang="en-US" sz="1200" dirty="0" smtClean="0"/>
              <a:t>*</a:t>
            </a:r>
            <a:r>
              <a:rPr lang="en-US" dirty="0" smtClean="0"/>
              <a:t> </a:t>
            </a:r>
            <a:r>
              <a:rPr lang="en-US" sz="1200" dirty="0" smtClean="0"/>
              <a:t>Brand New Program</a:t>
            </a:r>
            <a:endParaRPr lang="en-US" sz="1200" dirty="0"/>
          </a:p>
        </p:txBody>
      </p:sp>
    </p:spTree>
    <p:extLst>
      <p:ext uri="{BB962C8B-B14F-4D97-AF65-F5344CB8AC3E}">
        <p14:creationId xmlns:p14="http://schemas.microsoft.com/office/powerpoint/2010/main" val="3829499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4400" b="1" cap="all" dirty="0">
                <a:solidFill>
                  <a:srgbClr val="3399FF"/>
                </a:solidFill>
              </a:rPr>
              <a:t>Prevention: HIV Prevention</a:t>
            </a:r>
            <a:endParaRPr lang="en-US" sz="4400" dirty="0"/>
          </a:p>
        </p:txBody>
      </p:sp>
      <p:sp>
        <p:nvSpPr>
          <p:cNvPr id="3" name="Content Placeholder 2"/>
          <p:cNvSpPr>
            <a:spLocks noGrp="1"/>
          </p:cNvSpPr>
          <p:nvPr>
            <p:ph idx="1"/>
          </p:nvPr>
        </p:nvSpPr>
        <p:spPr>
          <a:xfrm>
            <a:off x="4572000" y="1600200"/>
            <a:ext cx="4114800" cy="4525963"/>
          </a:xfrm>
        </p:spPr>
        <p:txBody>
          <a:bodyPr/>
          <a:lstStyle/>
          <a:p>
            <a:r>
              <a:rPr lang="en-US" sz="1800" dirty="0"/>
              <a:t>Reduce the incidence of new HIV infection in Alabama</a:t>
            </a:r>
          </a:p>
          <a:p>
            <a:r>
              <a:rPr lang="en-US" sz="1800" dirty="0"/>
              <a:t>Improve public understanding of involvement in, and support for HIV prevention</a:t>
            </a:r>
          </a:p>
          <a:p>
            <a:r>
              <a:rPr lang="en-US" sz="1800" dirty="0"/>
              <a:t>Prevent/reduce behaviors that transmit HIV</a:t>
            </a:r>
          </a:p>
          <a:p>
            <a:r>
              <a:rPr lang="en-US" sz="1800" dirty="0"/>
              <a:t>Develop partnerships for HIV prevention</a:t>
            </a:r>
          </a:p>
          <a:p>
            <a:r>
              <a:rPr lang="en-US" sz="1800" dirty="0"/>
              <a:t>Increase the number of MSMOC who are meaningfully engaged in HIV prevention services-with a focus on those men who are at greatest risk for HIV infection and those who are living with HIV/AIDS.</a:t>
            </a:r>
          </a:p>
          <a:p>
            <a:endParaRPr lang="en-US" sz="1800" dirty="0"/>
          </a:p>
        </p:txBody>
      </p:sp>
      <p:pic>
        <p:nvPicPr>
          <p:cNvPr id="26626" name="Picture 2" descr="Image result for black students"/>
          <p:cNvPicPr>
            <a:picLocks noChangeAspect="1" noChangeArrowheads="1"/>
          </p:cNvPicPr>
          <p:nvPr/>
        </p:nvPicPr>
        <p:blipFill>
          <a:blip r:embed="rId3" cstate="print"/>
          <a:srcRect/>
          <a:stretch>
            <a:fillRect/>
          </a:stretch>
        </p:blipFill>
        <p:spPr bwMode="auto">
          <a:xfrm>
            <a:off x="533400" y="1981200"/>
            <a:ext cx="3778768" cy="25146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sz="4900" b="1" dirty="0">
                <a:solidFill>
                  <a:srgbClr val="00B0F0"/>
                </a:solidFill>
              </a:rPr>
              <a:t>PREVENTION: HIV PREVENTION</a:t>
            </a:r>
            <a:r>
              <a:rPr lang="en-US" b="1" dirty="0">
                <a:solidFill>
                  <a:srgbClr val="00B0F0"/>
                </a:solidFill>
              </a:rPr>
              <a:t/>
            </a:r>
            <a:br>
              <a:rPr lang="en-US" b="1" dirty="0">
                <a:solidFill>
                  <a:srgbClr val="00B0F0"/>
                </a:solidFill>
              </a:rPr>
            </a:br>
            <a:r>
              <a:rPr lang="en-US" sz="2700" dirty="0">
                <a:solidFill>
                  <a:srgbClr val="00B0F0"/>
                </a:solidFill>
              </a:rPr>
              <a:t>PROGRAMS</a:t>
            </a:r>
          </a:p>
        </p:txBody>
      </p:sp>
      <p:sp>
        <p:nvSpPr>
          <p:cNvPr id="3" name="Content Placeholder 2"/>
          <p:cNvSpPr>
            <a:spLocks noGrp="1"/>
          </p:cNvSpPr>
          <p:nvPr>
            <p:ph idx="1"/>
          </p:nvPr>
        </p:nvSpPr>
        <p:spPr/>
        <p:txBody>
          <a:bodyPr/>
          <a:lstStyle/>
          <a:p>
            <a:r>
              <a:rPr lang="en-US" sz="2800" b="1" dirty="0"/>
              <a:t>BCHIP2.0</a:t>
            </a:r>
            <a:r>
              <a:rPr lang="en-US" sz="2800" dirty="0"/>
              <a:t> (</a:t>
            </a:r>
            <a:r>
              <a:rPr lang="en-US" sz="2800" i="1" dirty="0"/>
              <a:t>Jefferson County</a:t>
            </a:r>
            <a:r>
              <a:rPr lang="en-US" sz="2800" dirty="0"/>
              <a:t>) Focused population are MSMOC </a:t>
            </a:r>
          </a:p>
          <a:p>
            <a:r>
              <a:rPr lang="en-US" sz="2800" b="1" dirty="0"/>
              <a:t>High Impact </a:t>
            </a:r>
            <a:r>
              <a:rPr lang="en-US" sz="2800" dirty="0"/>
              <a:t>(</a:t>
            </a:r>
            <a:r>
              <a:rPr lang="en-US" sz="2800" i="1" dirty="0"/>
              <a:t>Choctaw, Dallas, Hale, Lowndes, Marengo, Perry, &amp; Sumter Counties</a:t>
            </a:r>
            <a:r>
              <a:rPr lang="en-US" sz="2800" dirty="0"/>
              <a:t>) Focused HIV population are positive MSM, high risk HIV negative individuals, &amp; Heterosexual individuals living in these counties</a:t>
            </a:r>
            <a:r>
              <a:rPr lang="en-US" sz="2800" dirty="0" smtClean="0"/>
              <a:t>.</a:t>
            </a:r>
          </a:p>
          <a:p>
            <a:r>
              <a:rPr lang="en-US" sz="2800" dirty="0" smtClean="0"/>
              <a:t>Montgomery County </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Autofit/>
          </a:bodyPr>
          <a:lstStyle/>
          <a:p>
            <a:r>
              <a:rPr lang="en-US" sz="4400" b="1" cap="all" dirty="0">
                <a:solidFill>
                  <a:srgbClr val="3399FF"/>
                </a:solidFill>
              </a:rPr>
              <a:t>Prevention: COMMUNITY WELLNESS</a:t>
            </a:r>
            <a:endParaRPr lang="en-US" sz="4400" dirty="0"/>
          </a:p>
        </p:txBody>
      </p:sp>
      <p:sp>
        <p:nvSpPr>
          <p:cNvPr id="3" name="Content Placeholder 2"/>
          <p:cNvSpPr>
            <a:spLocks noGrp="1"/>
          </p:cNvSpPr>
          <p:nvPr>
            <p:ph idx="1"/>
          </p:nvPr>
        </p:nvSpPr>
        <p:spPr>
          <a:xfrm>
            <a:off x="457200" y="2255837"/>
            <a:ext cx="4114800" cy="4525963"/>
          </a:xfrm>
        </p:spPr>
        <p:txBody>
          <a:bodyPr/>
          <a:lstStyle/>
          <a:p>
            <a:r>
              <a:rPr lang="en-US" sz="2000" dirty="0"/>
              <a:t>Servicing in: Jefferson, St. Clair, Coosa, Marengo, Randolph, Clay, Talladega, Pike, Macon, &amp; Bullock Counties</a:t>
            </a:r>
          </a:p>
          <a:p>
            <a:r>
              <a:rPr lang="en-US" sz="2000" dirty="0"/>
              <a:t>Provides summer camps for children and adolescents ages 6-18 during the months of June &amp; July.</a:t>
            </a:r>
          </a:p>
          <a:p>
            <a:r>
              <a:rPr lang="en-US" sz="2000" dirty="0"/>
              <a:t>Educate children and adolescents on the dangers of substance abuse while also empowering youth to be advocates for positive change in their communities and schools. </a:t>
            </a:r>
          </a:p>
          <a:p>
            <a:pPr>
              <a:buNone/>
            </a:pPr>
            <a:endParaRPr lang="en-US" sz="2000" dirty="0"/>
          </a:p>
        </p:txBody>
      </p:sp>
      <p:pic>
        <p:nvPicPr>
          <p:cNvPr id="25602" name="Picture 2" descr="https://www.specialkindofcaring.org/sites/default/files/imagecache/service/service/kids-who-care.jpg"/>
          <p:cNvPicPr>
            <a:picLocks noChangeAspect="1" noChangeArrowheads="1"/>
          </p:cNvPicPr>
          <p:nvPr/>
        </p:nvPicPr>
        <p:blipFill>
          <a:blip r:embed="rId3" cstate="print"/>
          <a:srcRect/>
          <a:stretch>
            <a:fillRect/>
          </a:stretch>
        </p:blipFill>
        <p:spPr bwMode="auto">
          <a:xfrm>
            <a:off x="4953000" y="2133600"/>
            <a:ext cx="3981450" cy="2648883"/>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600200"/>
          </a:xfrm>
        </p:spPr>
        <p:txBody>
          <a:bodyPr>
            <a:normAutofit fontScale="90000"/>
          </a:bodyPr>
          <a:lstStyle/>
          <a:p>
            <a:r>
              <a:rPr lang="en-US" sz="4900" b="1" dirty="0" smtClean="0">
                <a:solidFill>
                  <a:srgbClr val="00B0F0"/>
                </a:solidFill>
              </a:rPr>
              <a:t>COMMUNITY </a:t>
            </a:r>
            <a:r>
              <a:rPr lang="en-US" sz="4900" b="1" dirty="0">
                <a:solidFill>
                  <a:srgbClr val="00B0F0"/>
                </a:solidFill>
              </a:rPr>
              <a:t>WELLNESS: OPIOID PREVENTION</a:t>
            </a:r>
            <a:r>
              <a:rPr lang="en-US" b="1" dirty="0">
                <a:solidFill>
                  <a:srgbClr val="00B0F0"/>
                </a:solidFill>
              </a:rPr>
              <a:t/>
            </a:r>
            <a:br>
              <a:rPr lang="en-US" b="1" dirty="0">
                <a:solidFill>
                  <a:srgbClr val="00B0F0"/>
                </a:solidFill>
              </a:rPr>
            </a:br>
            <a:r>
              <a:rPr lang="en-US" sz="2700" dirty="0">
                <a:solidFill>
                  <a:srgbClr val="00B0F0"/>
                </a:solidFill>
              </a:rPr>
              <a:t>SHELBY, ST. CLAIR, &amp; JEFFERSON COUNTIES</a:t>
            </a:r>
          </a:p>
        </p:txBody>
      </p:sp>
      <p:sp>
        <p:nvSpPr>
          <p:cNvPr id="3" name="Content Placeholder 2"/>
          <p:cNvSpPr>
            <a:spLocks noGrp="1"/>
          </p:cNvSpPr>
          <p:nvPr>
            <p:ph sz="half" idx="1"/>
          </p:nvPr>
        </p:nvSpPr>
        <p:spPr>
          <a:xfrm>
            <a:off x="457200" y="2560637"/>
            <a:ext cx="4038600" cy="4525963"/>
          </a:xfrm>
        </p:spPr>
        <p:txBody>
          <a:bodyPr/>
          <a:lstStyle/>
          <a:p>
            <a:r>
              <a:rPr lang="en-US" sz="2000" dirty="0"/>
              <a:t>Servicing youth, ages 15-17, who are transitioning into adulthood</a:t>
            </a:r>
          </a:p>
          <a:p>
            <a:r>
              <a:rPr lang="en-US" sz="2000" dirty="0"/>
              <a:t> Young adults, ages 18-25, including college students.</a:t>
            </a:r>
          </a:p>
          <a:p>
            <a:r>
              <a:rPr lang="en-US" sz="2000" dirty="0"/>
              <a:t>The prevention of prescription drug use among youth and young adults who have not previously misused prescription drugs. </a:t>
            </a:r>
          </a:p>
          <a:p>
            <a:r>
              <a:rPr lang="en-US" sz="2000" dirty="0"/>
              <a:t>The reduction of prescription drug misuse among youth and young adults who are currently misusing prescription drugs. </a:t>
            </a:r>
            <a:r>
              <a:rPr lang="en-US" sz="2000" dirty="0" smtClean="0">
                <a:hlinkClick r:id="rId3" action="ppaction://hlinksldjump"/>
              </a:rPr>
              <a:t>!</a:t>
            </a:r>
            <a:endParaRPr lang="en-US" sz="2000" dirty="0"/>
          </a:p>
          <a:p>
            <a:endParaRPr lang="en-US" dirty="0"/>
          </a:p>
        </p:txBody>
      </p:sp>
      <p:pic>
        <p:nvPicPr>
          <p:cNvPr id="5" name="Content Placeholder 4" descr="youthpic.jpg"/>
          <p:cNvPicPr>
            <a:picLocks noGrp="1" noChangeAspect="1"/>
          </p:cNvPicPr>
          <p:nvPr>
            <p:ph sz="half" idx="2"/>
          </p:nvPr>
        </p:nvPicPr>
        <p:blipFill>
          <a:blip r:embed="rId4" cstate="print"/>
          <a:stretch>
            <a:fillRect/>
          </a:stretch>
        </p:blipFill>
        <p:spPr>
          <a:xfrm>
            <a:off x="5181600" y="3048000"/>
            <a:ext cx="3452068" cy="228600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040" y="921809"/>
            <a:ext cx="8229600" cy="1211791"/>
          </a:xfrm>
        </p:spPr>
        <p:txBody>
          <a:bodyPr>
            <a:noAutofit/>
          </a:bodyPr>
          <a:lstStyle/>
          <a:p>
            <a:r>
              <a:rPr lang="en-US" sz="4400" b="1" cap="all" dirty="0" smtClean="0">
                <a:solidFill>
                  <a:srgbClr val="3399FF"/>
                </a:solidFill>
              </a:rPr>
              <a:t>Housing </a:t>
            </a:r>
            <a:r>
              <a:rPr lang="en-US" sz="4400" b="1" cap="all" dirty="0">
                <a:solidFill>
                  <a:srgbClr val="3399FF"/>
                </a:solidFill>
              </a:rPr>
              <a:t>Program: Temporary housing program</a:t>
            </a:r>
            <a:endParaRPr lang="en-US" sz="4400" dirty="0"/>
          </a:p>
        </p:txBody>
      </p:sp>
      <p:sp>
        <p:nvSpPr>
          <p:cNvPr id="3" name="Content Placeholder 2"/>
          <p:cNvSpPr>
            <a:spLocks noGrp="1"/>
          </p:cNvSpPr>
          <p:nvPr>
            <p:ph idx="1"/>
          </p:nvPr>
        </p:nvSpPr>
        <p:spPr>
          <a:xfrm>
            <a:off x="457200" y="2332038"/>
            <a:ext cx="4114800" cy="4983162"/>
          </a:xfrm>
        </p:spPr>
        <p:txBody>
          <a:bodyPr>
            <a:normAutofit fontScale="92500"/>
          </a:bodyPr>
          <a:lstStyle/>
          <a:p>
            <a:pPr>
              <a:buFont typeface="Arial" panose="020B0604020202020204" pitchFamily="34" charset="0"/>
              <a:buChar char="•"/>
            </a:pPr>
            <a:r>
              <a:rPr lang="en-US" sz="1800" dirty="0">
                <a:solidFill>
                  <a:srgbClr val="000000"/>
                </a:solidFill>
              </a:rPr>
              <a:t>Aletheia House partners with UAB 1917 Clinic to provide transitional housing, emergency housing, and SUD treatment to 1917 Clinic patients.</a:t>
            </a:r>
          </a:p>
          <a:p>
            <a:pPr>
              <a:buFont typeface="Arial" panose="020B0604020202020204" pitchFamily="34" charset="0"/>
              <a:buChar char="•"/>
            </a:pPr>
            <a:endParaRPr lang="en-US" sz="1800" dirty="0">
              <a:solidFill>
                <a:srgbClr val="000000"/>
              </a:solidFill>
            </a:endParaRPr>
          </a:p>
          <a:p>
            <a:pPr>
              <a:buFont typeface="Arial" panose="020B0604020202020204" pitchFamily="34" charset="0"/>
              <a:buChar char="•"/>
            </a:pPr>
            <a:r>
              <a:rPr lang="en-US" sz="1800" dirty="0">
                <a:solidFill>
                  <a:srgbClr val="000000"/>
                </a:solidFill>
              </a:rPr>
              <a:t>Housing services include: case management services along with financial assistance including payment for application fee, rent, utilities, furniture, and household supplies.</a:t>
            </a:r>
          </a:p>
          <a:p>
            <a:pPr>
              <a:buFont typeface="Arial" panose="020B0604020202020204" pitchFamily="34" charset="0"/>
              <a:buChar char="•"/>
            </a:pPr>
            <a:endParaRPr lang="en-US" sz="1800" dirty="0">
              <a:solidFill>
                <a:srgbClr val="000000"/>
              </a:solidFill>
            </a:endParaRPr>
          </a:p>
          <a:p>
            <a:pPr>
              <a:buFont typeface="Arial" panose="020B0604020202020204" pitchFamily="34" charset="0"/>
              <a:buChar char="•"/>
            </a:pPr>
            <a:r>
              <a:rPr lang="en-US" sz="1800" dirty="0">
                <a:solidFill>
                  <a:srgbClr val="000000"/>
                </a:solidFill>
              </a:rPr>
              <a:t>SUD services include an ASAM assessment with program therapist, linkage to appropriate level of care treatment, and continuing care through individual and group sessions. </a:t>
            </a:r>
          </a:p>
        </p:txBody>
      </p:sp>
      <p:pic>
        <p:nvPicPr>
          <p:cNvPr id="27650" name="Picture 2" descr="Rapid_Re-Housing.jpg"/>
          <p:cNvPicPr>
            <a:picLocks noChangeAspect="1" noChangeArrowheads="1"/>
          </p:cNvPicPr>
          <p:nvPr/>
        </p:nvPicPr>
        <p:blipFill>
          <a:blip r:embed="rId3" cstate="print"/>
          <a:srcRect/>
          <a:stretch>
            <a:fillRect/>
          </a:stretch>
        </p:blipFill>
        <p:spPr bwMode="auto">
          <a:xfrm>
            <a:off x="5029200" y="3057524"/>
            <a:ext cx="3535440" cy="235267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A44365-7894-482C-B062-517C15AAC556}"/>
              </a:ext>
            </a:extLst>
          </p:cNvPr>
          <p:cNvSpPr>
            <a:spLocks noGrp="1"/>
          </p:cNvSpPr>
          <p:nvPr>
            <p:ph type="title"/>
          </p:nvPr>
        </p:nvSpPr>
        <p:spPr>
          <a:xfrm>
            <a:off x="457200" y="228600"/>
            <a:ext cx="8229600" cy="1143000"/>
          </a:xfrm>
        </p:spPr>
        <p:txBody>
          <a:bodyPr>
            <a:normAutofit/>
          </a:bodyPr>
          <a:lstStyle/>
          <a:p>
            <a:r>
              <a:rPr lang="en-US" sz="4400" b="1" cap="all" dirty="0">
                <a:solidFill>
                  <a:srgbClr val="3399FF"/>
                </a:solidFill>
              </a:rPr>
              <a:t>Affordable Housing</a:t>
            </a:r>
          </a:p>
        </p:txBody>
      </p:sp>
      <p:sp>
        <p:nvSpPr>
          <p:cNvPr id="3" name="Content Placeholder 2">
            <a:extLst>
              <a:ext uri="{FF2B5EF4-FFF2-40B4-BE49-F238E27FC236}">
                <a16:creationId xmlns="" xmlns:a16="http://schemas.microsoft.com/office/drawing/2014/main" id="{35D71898-400B-4B0D-82BB-8932B129DB6F}"/>
              </a:ext>
            </a:extLst>
          </p:cNvPr>
          <p:cNvSpPr>
            <a:spLocks noGrp="1"/>
          </p:cNvSpPr>
          <p:nvPr>
            <p:ph idx="1"/>
          </p:nvPr>
        </p:nvSpPr>
        <p:spPr>
          <a:xfrm>
            <a:off x="457200" y="1685165"/>
            <a:ext cx="3505200" cy="4898197"/>
          </a:xfrm>
        </p:spPr>
        <p:txBody>
          <a:bodyPr/>
          <a:lstStyle/>
          <a:p>
            <a:r>
              <a:rPr lang="en-US" sz="2000" dirty="0"/>
              <a:t>Aletheia House offers affordable housing to for those who qualify in the Jefferson, </a:t>
            </a:r>
            <a:r>
              <a:rPr lang="en-US" sz="2000" dirty="0" smtClean="0"/>
              <a:t>*Montgomery</a:t>
            </a:r>
            <a:r>
              <a:rPr lang="en-US" sz="2000" dirty="0"/>
              <a:t>, Mobile, and Talladega Counties</a:t>
            </a:r>
          </a:p>
          <a:p>
            <a:r>
              <a:rPr lang="en-US" sz="2000" dirty="0"/>
              <a:t>For more information about our affordable housing programs please contact us at (205) </a:t>
            </a:r>
            <a:r>
              <a:rPr lang="en-US" sz="2000" dirty="0" smtClean="0"/>
              <a:t>324-6502</a:t>
            </a:r>
            <a:r>
              <a:rPr lang="en-US" sz="2000" dirty="0" smtClean="0">
                <a:hlinkClick r:id="rId3" action="ppaction://hlinksldjump"/>
              </a:rPr>
              <a:t>!</a:t>
            </a:r>
            <a:endParaRPr lang="en-US" sz="2000" dirty="0" smtClean="0"/>
          </a:p>
          <a:p>
            <a:endParaRPr lang="en-US" sz="2000" dirty="0"/>
          </a:p>
          <a:p>
            <a:endParaRPr lang="en-US" sz="2000" dirty="0" smtClean="0"/>
          </a:p>
          <a:p>
            <a:endParaRPr lang="en-US" sz="2000" dirty="0"/>
          </a:p>
          <a:p>
            <a:pPr marL="0" indent="0">
              <a:buNone/>
            </a:pPr>
            <a:r>
              <a:rPr lang="en-US" sz="1200" dirty="0" smtClean="0"/>
              <a:t>*Newly built homes</a:t>
            </a:r>
            <a:endParaRPr lang="en-US" sz="1200" dirty="0"/>
          </a:p>
        </p:txBody>
      </p:sp>
      <p:pic>
        <p:nvPicPr>
          <p:cNvPr id="6" name="Picture 5" descr="The front of a house&#10;&#10;Description automatically generated">
            <a:extLst>
              <a:ext uri="{FF2B5EF4-FFF2-40B4-BE49-F238E27FC236}">
                <a16:creationId xmlns="" xmlns:a16="http://schemas.microsoft.com/office/drawing/2014/main" id="{C8899A9C-12D7-48B1-9334-5BD845006D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84983" y="2438400"/>
            <a:ext cx="4572000" cy="2390775"/>
          </a:xfrm>
          <a:prstGeom prst="rect">
            <a:avLst/>
          </a:prstGeom>
        </p:spPr>
      </p:pic>
    </p:spTree>
    <p:extLst>
      <p:ext uri="{BB962C8B-B14F-4D97-AF65-F5344CB8AC3E}">
        <p14:creationId xmlns:p14="http://schemas.microsoft.com/office/powerpoint/2010/main" val="4007098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defRPr/>
            </a:pPr>
            <a:r>
              <a:rPr lang="en-US" sz="4400" b="1" cap="all" dirty="0">
                <a:solidFill>
                  <a:srgbClr val="3399FF"/>
                </a:solidFill>
              </a:rPr>
              <a:t>Who We Are</a:t>
            </a:r>
          </a:p>
        </p:txBody>
      </p:sp>
      <p:sp>
        <p:nvSpPr>
          <p:cNvPr id="4099" name="Content Placeholder 2"/>
          <p:cNvSpPr>
            <a:spLocks noGrp="1"/>
          </p:cNvSpPr>
          <p:nvPr>
            <p:ph idx="1"/>
          </p:nvPr>
        </p:nvSpPr>
        <p:spPr/>
        <p:txBody>
          <a:bodyPr/>
          <a:lstStyle/>
          <a:p>
            <a:r>
              <a:rPr lang="en-US" dirty="0"/>
              <a:t>Birmingham-based 501c3 non-profit </a:t>
            </a:r>
          </a:p>
          <a:p>
            <a:r>
              <a:rPr lang="en-US" dirty="0"/>
              <a:t>Established in 1972</a:t>
            </a:r>
          </a:p>
          <a:p>
            <a:r>
              <a:rPr lang="en-US" dirty="0"/>
              <a:t>Founded to address needs of teens living on the streets</a:t>
            </a:r>
          </a:p>
          <a:p>
            <a:r>
              <a:rPr lang="en-US" dirty="0"/>
              <a:t>“</a:t>
            </a:r>
            <a:r>
              <a:rPr lang="en-US" dirty="0" err="1"/>
              <a:t>Aletheia</a:t>
            </a:r>
            <a:r>
              <a:rPr lang="en-US" dirty="0"/>
              <a:t>” selected because it means “truth” or “ to be truthful with yourself”</a:t>
            </a:r>
          </a:p>
          <a:p>
            <a:r>
              <a:rPr lang="en-US" dirty="0"/>
              <a:t>United Way Agency</a:t>
            </a:r>
          </a:p>
          <a:p>
            <a:pPr>
              <a:buFont typeface="Arial" charset="0"/>
              <a:buNone/>
            </a:pPr>
            <a:endParaRPr lang="en-US" dirty="0"/>
          </a:p>
          <a:p>
            <a:pPr>
              <a:buFont typeface="Arial" charset="0"/>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2482A5-331F-4023-805C-77F87160CE13}"/>
              </a:ext>
            </a:extLst>
          </p:cNvPr>
          <p:cNvSpPr>
            <a:spLocks noGrp="1"/>
          </p:cNvSpPr>
          <p:nvPr>
            <p:ph type="title"/>
          </p:nvPr>
        </p:nvSpPr>
        <p:spPr>
          <a:xfrm>
            <a:off x="457200" y="228600"/>
            <a:ext cx="8229600" cy="1143000"/>
          </a:xfrm>
        </p:spPr>
        <p:txBody>
          <a:bodyPr>
            <a:normAutofit/>
          </a:bodyPr>
          <a:lstStyle/>
          <a:p>
            <a:r>
              <a:rPr lang="en-US" sz="4400" b="1" cap="all" dirty="0">
                <a:solidFill>
                  <a:srgbClr val="3399FF"/>
                </a:solidFill>
              </a:rPr>
              <a:t>Primary Health Care</a:t>
            </a:r>
          </a:p>
        </p:txBody>
      </p:sp>
      <p:sp>
        <p:nvSpPr>
          <p:cNvPr id="3" name="Content Placeholder 2">
            <a:extLst>
              <a:ext uri="{FF2B5EF4-FFF2-40B4-BE49-F238E27FC236}">
                <a16:creationId xmlns="" xmlns:a16="http://schemas.microsoft.com/office/drawing/2014/main" id="{A9ECA2C3-42DF-4813-8504-FA171381EA78}"/>
              </a:ext>
            </a:extLst>
          </p:cNvPr>
          <p:cNvSpPr>
            <a:spLocks noGrp="1"/>
          </p:cNvSpPr>
          <p:nvPr>
            <p:ph idx="1"/>
          </p:nvPr>
        </p:nvSpPr>
        <p:spPr>
          <a:xfrm>
            <a:off x="1143000" y="1905000"/>
            <a:ext cx="7315200" cy="4643726"/>
          </a:xfrm>
        </p:spPr>
        <p:txBody>
          <a:bodyPr/>
          <a:lstStyle/>
          <a:p>
            <a:r>
              <a:rPr lang="en-US" sz="2000" dirty="0"/>
              <a:t>Aletheia House operates a federally qualified health center (FQHC), The Bessemer Neighborhood Health Center in Bessemer, Alabama.  These services are primarily offered to homeless individuals in need of care. Behavioral health counseling, substance abuse treatment, and dental services are also offered at the clinic. </a:t>
            </a:r>
          </a:p>
          <a:p>
            <a:r>
              <a:rPr lang="en-US" sz="2000" dirty="0"/>
              <a:t>Brand New Mobile Unit: Screens for high blood pressure, COVID testing/vaccinations, HIV testing.</a:t>
            </a:r>
          </a:p>
          <a:p>
            <a:r>
              <a:rPr lang="en-US" sz="2000" dirty="0" smtClean="0"/>
              <a:t>For </a:t>
            </a:r>
            <a:r>
              <a:rPr lang="en-US" sz="2000" dirty="0"/>
              <a:t>more information, please contact our Director of Health Services, </a:t>
            </a:r>
            <a:r>
              <a:rPr lang="en-US" sz="2000" dirty="0" smtClean="0"/>
              <a:t>Dr. </a:t>
            </a:r>
            <a:r>
              <a:rPr lang="en-US" sz="2000" dirty="0" err="1" smtClean="0"/>
              <a:t>Sima</a:t>
            </a:r>
            <a:r>
              <a:rPr lang="en-US" sz="2000" dirty="0" smtClean="0"/>
              <a:t> </a:t>
            </a:r>
            <a:r>
              <a:rPr lang="en-US" sz="2000" dirty="0"/>
              <a:t>Gupta, at (205) 277-6878. </a:t>
            </a:r>
            <a:endParaRPr lang="en-US" sz="2000" dirty="0" smtClean="0"/>
          </a:p>
        </p:txBody>
      </p:sp>
    </p:spTree>
    <p:extLst>
      <p:ext uri="{BB962C8B-B14F-4D97-AF65-F5344CB8AC3E}">
        <p14:creationId xmlns:p14="http://schemas.microsoft.com/office/powerpoint/2010/main" val="16782359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43000"/>
          </a:xfrm>
        </p:spPr>
        <p:txBody>
          <a:bodyPr/>
          <a:lstStyle/>
          <a:p>
            <a:r>
              <a:rPr lang="en-US" dirty="0" smtClean="0">
                <a:solidFill>
                  <a:schemeClr val="accent1">
                    <a:lumMod val="60000"/>
                    <a:lumOff val="40000"/>
                  </a:schemeClr>
                </a:solidFill>
              </a:rPr>
              <a:t>*ASPIRING LEADERS </a:t>
            </a:r>
            <a:endParaRPr lang="en-US" dirty="0">
              <a:solidFill>
                <a:schemeClr val="accent1">
                  <a:lumMod val="60000"/>
                  <a:lumOff val="40000"/>
                </a:schemeClr>
              </a:solidFill>
            </a:endParaRPr>
          </a:p>
        </p:txBody>
      </p:sp>
      <p:sp>
        <p:nvSpPr>
          <p:cNvPr id="5" name="Content Placeholder 4"/>
          <p:cNvSpPr>
            <a:spLocks noGrp="1"/>
          </p:cNvSpPr>
          <p:nvPr>
            <p:ph idx="1"/>
          </p:nvPr>
        </p:nvSpPr>
        <p:spPr/>
        <p:txBody>
          <a:bodyPr/>
          <a:lstStyle/>
          <a:p>
            <a:r>
              <a:rPr lang="en-US" dirty="0" smtClean="0"/>
              <a:t>Brand new program located in Montgomery</a:t>
            </a:r>
          </a:p>
          <a:p>
            <a:r>
              <a:rPr lang="en-US" dirty="0" smtClean="0"/>
              <a:t>Provides safe space for young adults 18-25 and their family members.</a:t>
            </a:r>
          </a:p>
          <a:p>
            <a:pPr lvl="1"/>
            <a:r>
              <a:rPr lang="en-US" dirty="0" smtClean="0"/>
              <a:t>Provides comprehensive, family-centered, trauma informed, evidence-based treatment</a:t>
            </a:r>
          </a:p>
          <a:p>
            <a:pPr lvl="1"/>
            <a:r>
              <a:rPr lang="en-US" dirty="0" smtClean="0"/>
              <a:t>Early intervention/recovery support –intensive outpatient care</a:t>
            </a:r>
          </a:p>
          <a:p>
            <a:r>
              <a:rPr lang="en-US" dirty="0" smtClean="0"/>
              <a:t>Services Montgomery, Elmore, and Autauga counties</a:t>
            </a:r>
          </a:p>
          <a:p>
            <a:r>
              <a:rPr lang="en-US" dirty="0" smtClean="0"/>
              <a:t>Services are provided free of charge</a:t>
            </a:r>
          </a:p>
          <a:p>
            <a:pPr marL="0" indent="0">
              <a:buNone/>
            </a:pPr>
            <a:r>
              <a:rPr lang="en-US" sz="1200" dirty="0" smtClean="0"/>
              <a:t>* Brand New Program</a:t>
            </a:r>
            <a:endParaRPr lang="en-US" sz="1200" dirty="0"/>
          </a:p>
        </p:txBody>
      </p:sp>
    </p:spTree>
    <p:extLst>
      <p:ext uri="{BB962C8B-B14F-4D97-AF65-F5344CB8AC3E}">
        <p14:creationId xmlns:p14="http://schemas.microsoft.com/office/powerpoint/2010/main" val="9326842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4400" b="1" cap="all" dirty="0">
                <a:solidFill>
                  <a:srgbClr val="3399FF"/>
                </a:solidFill>
              </a:rPr>
              <a:t>Contact us</a:t>
            </a:r>
            <a:endParaRPr lang="en-US" sz="4400" dirty="0"/>
          </a:p>
        </p:txBody>
      </p:sp>
      <p:sp>
        <p:nvSpPr>
          <p:cNvPr id="3" name="Content Placeholder 2"/>
          <p:cNvSpPr>
            <a:spLocks noGrp="1"/>
          </p:cNvSpPr>
          <p:nvPr>
            <p:ph idx="1"/>
          </p:nvPr>
        </p:nvSpPr>
        <p:spPr/>
        <p:txBody>
          <a:bodyPr/>
          <a:lstStyle/>
          <a:p>
            <a:pPr algn="ctr">
              <a:buNone/>
            </a:pPr>
            <a:r>
              <a:rPr lang="en-US" sz="3100" b="1" dirty="0" smtClean="0"/>
              <a:t>1153 Air Base Boulevard</a:t>
            </a:r>
            <a:endParaRPr lang="en-US" sz="3100" b="1" dirty="0"/>
          </a:p>
          <a:p>
            <a:pPr algn="ctr">
              <a:buNone/>
            </a:pPr>
            <a:r>
              <a:rPr lang="en-US" sz="3100" b="1" dirty="0"/>
              <a:t>   </a:t>
            </a:r>
            <a:r>
              <a:rPr lang="en-US" sz="3100" b="1" dirty="0" smtClean="0"/>
              <a:t>Montgomery, </a:t>
            </a:r>
            <a:r>
              <a:rPr lang="en-US" sz="3100" b="1" dirty="0"/>
              <a:t>AL  </a:t>
            </a:r>
            <a:r>
              <a:rPr lang="en-US" sz="3100" b="1" dirty="0" smtClean="0"/>
              <a:t>36108</a:t>
            </a:r>
            <a:endParaRPr lang="en-US" sz="3100" b="1" dirty="0"/>
          </a:p>
          <a:p>
            <a:pPr algn="ctr">
              <a:buNone/>
            </a:pPr>
            <a:r>
              <a:rPr lang="en-US" sz="3100" b="1" dirty="0"/>
              <a:t>Phone: </a:t>
            </a:r>
            <a:r>
              <a:rPr lang="en-US" sz="3100" b="1" dirty="0" smtClean="0"/>
              <a:t>(334) 265-4544 </a:t>
            </a:r>
            <a:endParaRPr lang="en-US" sz="3100" b="1" dirty="0"/>
          </a:p>
          <a:p>
            <a:pPr algn="ctr">
              <a:buNone/>
            </a:pPr>
            <a:r>
              <a:rPr lang="en-US" sz="3100" b="1" dirty="0"/>
              <a:t>    </a:t>
            </a:r>
            <a:r>
              <a:rPr lang="en-US" sz="3100" b="1" dirty="0" smtClean="0"/>
              <a:t>Ext: 258/259/261</a:t>
            </a:r>
            <a:endParaRPr lang="en-US" sz="3100" b="1" dirty="0"/>
          </a:p>
          <a:p>
            <a:pPr algn="ctr">
              <a:buNone/>
            </a:pPr>
            <a:r>
              <a:rPr lang="en-US" sz="3100" b="1" dirty="0"/>
              <a:t>    </a:t>
            </a:r>
          </a:p>
          <a:p>
            <a:pPr algn="ctr">
              <a:buNone/>
            </a:pPr>
            <a:r>
              <a:rPr lang="en-US" sz="3100" b="1" dirty="0"/>
              <a:t>Website: </a:t>
            </a:r>
            <a:r>
              <a:rPr lang="en-US" sz="3100" b="1" dirty="0">
                <a:hlinkClick r:id="rId3"/>
              </a:rPr>
              <a:t>www.specialkindofcaring.org</a:t>
            </a:r>
            <a:endParaRPr lang="en-US" sz="3100" b="1" dirty="0"/>
          </a:p>
          <a:p>
            <a:pPr algn="ctr"/>
            <a:endParaRPr lang="en-US" sz="31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800" dirty="0" smtClean="0">
                <a:solidFill>
                  <a:schemeClr val="accent1">
                    <a:lumMod val="60000"/>
                    <a:lumOff val="40000"/>
                  </a:schemeClr>
                </a:solidFill>
              </a:rPr>
              <a:t>		 </a:t>
            </a:r>
            <a:r>
              <a:rPr lang="en-US" sz="4800" b="1" dirty="0" smtClean="0">
                <a:solidFill>
                  <a:schemeClr val="accent1">
                    <a:lumMod val="60000"/>
                    <a:lumOff val="40000"/>
                  </a:schemeClr>
                </a:solidFill>
              </a:rPr>
              <a:t>Any Questions?</a:t>
            </a:r>
          </a:p>
          <a:p>
            <a:pPr marL="0" indent="0">
              <a:buNone/>
            </a:pPr>
            <a:endParaRPr lang="en-US" sz="4800" dirty="0">
              <a:solidFill>
                <a:schemeClr val="accent1">
                  <a:lumMod val="60000"/>
                  <a:lumOff val="40000"/>
                </a:schemeClr>
              </a:solidFill>
            </a:endParaRPr>
          </a:p>
        </p:txBody>
      </p:sp>
      <p:pic>
        <p:nvPicPr>
          <p:cNvPr id="1026" name="Picture 2" descr="C:\Users\User\AppData\Local\Microsoft\Windows\Temporary Internet Files\Content.IE5\PG8ZGJ6Y\1652483_mostlythere_i-am-questioning-what-i-should-draw[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68772" y="3581400"/>
            <a:ext cx="2006455" cy="20064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43199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Test: Are You Ready?</a:t>
            </a:r>
            <a:endParaRPr lang="en-US" dirty="0"/>
          </a:p>
        </p:txBody>
      </p:sp>
      <p:sp>
        <p:nvSpPr>
          <p:cNvPr id="3" name="Content Placeholder 2"/>
          <p:cNvSpPr>
            <a:spLocks noGrp="1"/>
          </p:cNvSpPr>
          <p:nvPr>
            <p:ph idx="1"/>
          </p:nvPr>
        </p:nvSpPr>
        <p:spPr/>
        <p:txBody>
          <a:bodyPr/>
          <a:lstStyle/>
          <a:p>
            <a:endParaRPr lang="en-US" dirty="0" smtClean="0"/>
          </a:p>
          <a:p>
            <a:pPr marL="1252728" lvl="4" indent="0">
              <a:buNone/>
            </a:pPr>
            <a:endParaRPr lang="en-US" dirty="0" smtClean="0"/>
          </a:p>
          <a:p>
            <a:pPr marL="1252728" lvl="4" indent="0">
              <a:buNone/>
            </a:pPr>
            <a:endParaRPr lang="en-US" sz="3200" dirty="0">
              <a:solidFill>
                <a:schemeClr val="accent1">
                  <a:lumMod val="75000"/>
                </a:schemeClr>
              </a:solidFill>
            </a:endParaRPr>
          </a:p>
          <a:p>
            <a:pPr marL="1252728" lvl="4" indent="0">
              <a:buNone/>
            </a:pPr>
            <a:r>
              <a:rPr lang="en-US" sz="3200" dirty="0" smtClean="0">
                <a:solidFill>
                  <a:schemeClr val="accent1">
                    <a:lumMod val="75000"/>
                  </a:schemeClr>
                </a:solidFill>
              </a:rPr>
              <a:t>Who can answer this one question?</a:t>
            </a:r>
          </a:p>
          <a:p>
            <a:endParaRPr lang="en-US" dirty="0"/>
          </a:p>
          <a:p>
            <a:endParaRPr lang="en-US" dirty="0"/>
          </a:p>
        </p:txBody>
      </p:sp>
    </p:spTree>
    <p:extLst>
      <p:ext uri="{BB962C8B-B14F-4D97-AF65-F5344CB8AC3E}">
        <p14:creationId xmlns:p14="http://schemas.microsoft.com/office/powerpoint/2010/main" val="4283525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4400" b="1" dirty="0">
                <a:solidFill>
                  <a:srgbClr val="00B0F0"/>
                </a:solidFill>
              </a:rPr>
              <a:t>WHERE WE SERVICE </a:t>
            </a:r>
          </a:p>
        </p:txBody>
      </p:sp>
      <p:pic>
        <p:nvPicPr>
          <p:cNvPr id="4" name="Content Placeholder 3" descr="HIghlighted Counties.gif"/>
          <p:cNvPicPr>
            <a:picLocks noGrp="1" noChangeAspect="1"/>
          </p:cNvPicPr>
          <p:nvPr>
            <p:ph idx="1"/>
          </p:nvPr>
        </p:nvPicPr>
        <p:blipFill>
          <a:blip r:embed="rId3" cstate="print">
            <a:extLst>
              <a:ext uri="{28A0092B-C50C-407E-A947-70E740481C1C}">
                <a14:useLocalDpi xmlns:a14="http://schemas.microsoft.com/office/drawing/2010/main" val="0"/>
              </a:ext>
            </a:extLst>
          </a:blip>
          <a:srcRect l="-57446" r="-57446"/>
          <a:stretch>
            <a:fillRect/>
          </a:stretch>
        </p:blipFill>
        <p:spPr>
          <a:xfrm>
            <a:off x="-1676400" y="1447800"/>
            <a:ext cx="7924800" cy="5257800"/>
          </a:xfrm>
        </p:spPr>
      </p:pic>
      <p:sp>
        <p:nvSpPr>
          <p:cNvPr id="5" name="TextBox 4"/>
          <p:cNvSpPr txBox="1"/>
          <p:nvPr/>
        </p:nvSpPr>
        <p:spPr>
          <a:xfrm>
            <a:off x="4495800" y="1873508"/>
            <a:ext cx="4191000" cy="4832092"/>
          </a:xfrm>
          <a:prstGeom prst="rect">
            <a:avLst/>
          </a:prstGeom>
          <a:noFill/>
        </p:spPr>
        <p:txBody>
          <a:bodyPr wrap="square" rtlCol="0">
            <a:spAutoFit/>
          </a:bodyPr>
          <a:lstStyle/>
          <a:p>
            <a:r>
              <a:rPr lang="en-US" sz="2400" b="1" dirty="0">
                <a:latin typeface="Times" pitchFamily="2" charset="0"/>
              </a:rPr>
              <a:t>COUNTIES:</a:t>
            </a:r>
            <a:r>
              <a:rPr lang="en-US" sz="2400" dirty="0">
                <a:latin typeface="Times" pitchFamily="2" charset="0"/>
              </a:rPr>
              <a:t> </a:t>
            </a:r>
            <a:r>
              <a:rPr lang="en-US" sz="2400" dirty="0">
                <a:solidFill>
                  <a:schemeClr val="tx1"/>
                </a:solidFill>
                <a:latin typeface="Times" pitchFamily="2" charset="0"/>
              </a:rPr>
              <a:t>Colbert, Madison, Blount, St. Clair, Jefferson, Shelby, Talladega, Clay, Randolph, Coosa, Chilton, Perry, Hale, Sumter, Marengo, Dallas, Lowndes, Choctaw, Montgomery, Butler, Conecuh, Crenshaw, Pike, Macon, Bullock, Lee, </a:t>
            </a:r>
            <a:r>
              <a:rPr lang="en-US" sz="2400" dirty="0">
                <a:solidFill>
                  <a:srgbClr val="000000"/>
                </a:solidFill>
                <a:latin typeface="Times" pitchFamily="2" charset="0"/>
              </a:rPr>
              <a:t>chambers, Tallapoosa, Russell county</a:t>
            </a:r>
            <a:r>
              <a:rPr lang="en-US" sz="2400" dirty="0">
                <a:solidFill>
                  <a:schemeClr val="tx1"/>
                </a:solidFill>
                <a:latin typeface="Times" pitchFamily="2" charset="0"/>
              </a:rPr>
              <a:t> &amp; Wilcox </a:t>
            </a:r>
            <a:endParaRPr lang="en-US" sz="2400" dirty="0">
              <a:latin typeface="Times" pitchFamily="2" charset="0"/>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defRPr/>
            </a:pPr>
            <a:r>
              <a:rPr lang="en-US" sz="4400" b="1" cap="all" dirty="0">
                <a:solidFill>
                  <a:srgbClr val="3399FF"/>
                </a:solidFill>
              </a:rPr>
              <a:t>What We Do</a:t>
            </a:r>
          </a:p>
        </p:txBody>
      </p:sp>
      <p:sp>
        <p:nvSpPr>
          <p:cNvPr id="5123" name="Content Placeholder 2"/>
          <p:cNvSpPr>
            <a:spLocks noGrp="1"/>
          </p:cNvSpPr>
          <p:nvPr>
            <p:ph idx="1"/>
          </p:nvPr>
        </p:nvSpPr>
        <p:spPr/>
        <p:txBody>
          <a:bodyPr/>
          <a:lstStyle/>
          <a:p>
            <a:r>
              <a:rPr lang="en-US" dirty="0"/>
              <a:t>Substance Use Disorder Treatment (SUD)</a:t>
            </a:r>
          </a:p>
          <a:p>
            <a:r>
              <a:rPr lang="en-US" dirty="0" smtClean="0">
                <a:hlinkClick r:id="rId3" action="ppaction://hlinksldjump"/>
              </a:rPr>
              <a:t>Veteran Services</a:t>
            </a:r>
            <a:r>
              <a:rPr lang="en-US" dirty="0"/>
              <a:t> </a:t>
            </a:r>
          </a:p>
          <a:p>
            <a:r>
              <a:rPr lang="en-US" dirty="0">
                <a:hlinkClick r:id="rId4" action="ppaction://hlinksldjump"/>
              </a:rPr>
              <a:t>Prevention Services</a:t>
            </a:r>
            <a:endParaRPr lang="en-US" dirty="0"/>
          </a:p>
          <a:p>
            <a:r>
              <a:rPr lang="en-US" dirty="0" smtClean="0">
                <a:hlinkClick r:id="rId5" action="ppaction://hlinksldjump"/>
              </a:rPr>
              <a:t>Affordable </a:t>
            </a:r>
            <a:r>
              <a:rPr lang="en-US" dirty="0">
                <a:hlinkClick r:id="rId5" action="ppaction://hlinksldjump"/>
              </a:rPr>
              <a:t>Housing</a:t>
            </a:r>
            <a:endParaRPr lang="en-US" dirty="0"/>
          </a:p>
          <a:p>
            <a:r>
              <a:rPr lang="en-US" dirty="0" smtClean="0">
                <a:hlinkClick r:id="rId6" action="ppaction://hlinksldjump"/>
              </a:rPr>
              <a:t>Health </a:t>
            </a:r>
            <a:r>
              <a:rPr lang="en-US" dirty="0">
                <a:hlinkClick r:id="rId6" action="ppaction://hlinksldjump"/>
              </a:rPr>
              <a:t>Care for the </a:t>
            </a:r>
            <a:r>
              <a:rPr lang="en-US" dirty="0" smtClean="0">
                <a:hlinkClick r:id="rId6" action="ppaction://hlinksldjump"/>
              </a:rPr>
              <a:t>Homeless</a:t>
            </a:r>
            <a:endParaRPr lang="en-US" dirty="0" smtClean="0"/>
          </a:p>
          <a:p>
            <a:pPr marL="0" indent="0">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4400" b="1" cap="all" dirty="0">
                <a:solidFill>
                  <a:srgbClr val="3399FF"/>
                </a:solidFill>
              </a:rPr>
              <a:t>SUD Programs</a:t>
            </a:r>
            <a:endParaRPr lang="en-US" sz="4400" dirty="0"/>
          </a:p>
        </p:txBody>
      </p:sp>
      <p:pic>
        <p:nvPicPr>
          <p:cNvPr id="37890" name="Picture 2" descr="https://www.specialkindofcaring.org/sites/default/files/imagecache/service/service/housing-sq.jpg"/>
          <p:cNvPicPr>
            <a:picLocks noGrp="1" noChangeAspect="1" noChangeArrowheads="1"/>
          </p:cNvPicPr>
          <p:nvPr>
            <p:ph idx="1"/>
          </p:nvPr>
        </p:nvPicPr>
        <p:blipFill>
          <a:blip r:embed="rId3" cstate="print"/>
          <a:srcRect/>
          <a:stretch>
            <a:fillRect/>
          </a:stretch>
        </p:blipFill>
        <p:spPr bwMode="auto">
          <a:xfrm>
            <a:off x="5029200" y="1524000"/>
            <a:ext cx="3370398" cy="4525963"/>
          </a:xfrm>
          <a:prstGeom prst="rect">
            <a:avLst/>
          </a:prstGeom>
          <a:noFill/>
        </p:spPr>
      </p:pic>
      <p:sp>
        <p:nvSpPr>
          <p:cNvPr id="7" name="Content Placeholder 5"/>
          <p:cNvSpPr txBox="1">
            <a:spLocks/>
          </p:cNvSpPr>
          <p:nvPr/>
        </p:nvSpPr>
        <p:spPr>
          <a:xfrm>
            <a:off x="457200" y="1905000"/>
            <a:ext cx="3817625" cy="47244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lang="en-US" sz="3600" dirty="0">
                <a:solidFill>
                  <a:schemeClr val="accent1">
                    <a:lumMod val="60000"/>
                    <a:lumOff val="40000"/>
                  </a:schemeClr>
                </a:solidFill>
                <a:latin typeface="+mn-lt"/>
                <a:cs typeface="+mn-cs"/>
                <a:hlinkClick r:id="rId4" action="ppaction://hlinksldjump"/>
              </a:rPr>
              <a:t>Drug Court</a:t>
            </a:r>
            <a:endParaRPr lang="en-US" sz="3600" dirty="0">
              <a:solidFill>
                <a:schemeClr val="accent1">
                  <a:lumMod val="60000"/>
                  <a:lumOff val="40000"/>
                </a:schemeClr>
              </a:solidFill>
              <a:latin typeface="+mn-lt"/>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3600" b="0" i="0" u="none" strike="noStrike" kern="1200" cap="none" spc="0" normalizeH="0" noProof="0" dirty="0">
                <a:ln>
                  <a:noFill/>
                </a:ln>
                <a:solidFill>
                  <a:schemeClr val="accent1">
                    <a:lumMod val="60000"/>
                    <a:lumOff val="40000"/>
                  </a:schemeClr>
                </a:solidFill>
                <a:effectLst/>
                <a:uLnTx/>
                <a:uFillTx/>
                <a:latin typeface="+mn-lt"/>
                <a:cs typeface="+mn-cs"/>
                <a:hlinkClick r:id="rId5" action="ppaction://hlinksldjump"/>
              </a:rPr>
              <a:t>Specialized </a:t>
            </a:r>
            <a:r>
              <a:rPr kumimoji="0" lang="en-US" sz="3600" b="0" i="0" u="none" strike="noStrike" kern="1200" cap="none" spc="0" normalizeH="0" noProof="0" dirty="0" err="1">
                <a:ln>
                  <a:noFill/>
                </a:ln>
                <a:solidFill>
                  <a:schemeClr val="accent1">
                    <a:lumMod val="60000"/>
                    <a:lumOff val="40000"/>
                  </a:schemeClr>
                </a:solidFill>
                <a:effectLst/>
                <a:uLnTx/>
                <a:uFillTx/>
                <a:latin typeface="+mn-lt"/>
                <a:cs typeface="+mn-cs"/>
                <a:hlinkClick r:id="rId5" action="ppaction://hlinksldjump"/>
              </a:rPr>
              <a:t>Wome</a:t>
            </a:r>
            <a:r>
              <a:rPr lang="en-US" sz="3600" dirty="0" err="1">
                <a:solidFill>
                  <a:schemeClr val="accent1">
                    <a:lumMod val="60000"/>
                    <a:lumOff val="40000"/>
                  </a:schemeClr>
                </a:solidFill>
                <a:latin typeface="+mn-lt"/>
                <a:cs typeface="+mn-cs"/>
                <a:hlinkClick r:id="rId5" action="ppaction://hlinksldjump"/>
              </a:rPr>
              <a:t>n’s</a:t>
            </a:r>
            <a:endParaRPr lang="en-US" sz="3600" dirty="0">
              <a:solidFill>
                <a:schemeClr val="accent1">
                  <a:lumMod val="60000"/>
                  <a:lumOff val="40000"/>
                </a:schemeClr>
              </a:solidFill>
              <a:latin typeface="+mn-lt"/>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3600" b="0" i="0" u="none" strike="noStrike" kern="1200" cap="none" spc="0" normalizeH="0" noProof="0" dirty="0">
                <a:ln>
                  <a:noFill/>
                </a:ln>
                <a:solidFill>
                  <a:schemeClr val="accent1">
                    <a:lumMod val="60000"/>
                    <a:lumOff val="40000"/>
                  </a:schemeClr>
                </a:solidFill>
                <a:effectLst/>
                <a:uLnTx/>
                <a:uFillTx/>
                <a:latin typeface="+mn-lt"/>
                <a:ea typeface="+mn-ea"/>
                <a:cs typeface="+mn-cs"/>
                <a:hlinkClick r:id="rId6" action="ppaction://hlinksldjump"/>
              </a:rPr>
              <a:t>Residential</a:t>
            </a:r>
            <a:r>
              <a:rPr kumimoji="0" lang="en-US" sz="3600" b="0" i="0" u="none" strike="noStrike" kern="1200" cap="none" spc="0" normalizeH="0" noProof="0" dirty="0">
                <a:ln>
                  <a:noFill/>
                </a:ln>
                <a:solidFill>
                  <a:schemeClr val="tx1"/>
                </a:solidFill>
                <a:effectLst/>
                <a:uLnTx/>
                <a:uFillTx/>
                <a:latin typeface="+mn-lt"/>
                <a:ea typeface="+mn-ea"/>
                <a:cs typeface="+mn-cs"/>
              </a:rPr>
              <a:t> </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lang="en-US" sz="3600" dirty="0">
                <a:solidFill>
                  <a:schemeClr val="accent1">
                    <a:lumMod val="60000"/>
                    <a:lumOff val="40000"/>
                  </a:schemeClr>
                </a:solidFill>
                <a:latin typeface="+mn-lt"/>
                <a:cs typeface="+mn-cs"/>
                <a:hlinkClick r:id="rId7" action="ppaction://hlinksldjump"/>
              </a:rPr>
              <a:t>Outpatient Treatment </a:t>
            </a:r>
            <a:endParaRPr kumimoji="0" lang="en-US" sz="3600" b="0" i="0" u="none" strike="noStrike" kern="1200" cap="none" spc="0" normalizeH="0" noProof="0" dirty="0">
              <a:ln>
                <a:noFill/>
              </a:ln>
              <a:solidFill>
                <a:schemeClr val="accent1">
                  <a:lumMod val="60000"/>
                  <a:lumOff val="40000"/>
                </a:schemeClr>
              </a:solidFill>
              <a:effectLst/>
              <a:uLnTx/>
              <a:uFillTx/>
              <a:latin typeface="+mn-lt"/>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US" sz="36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Content Placeholder 7"/>
          <p:cNvSpPr txBox="1">
            <a:spLocks/>
          </p:cNvSpPr>
          <p:nvPr/>
        </p:nvSpPr>
        <p:spPr>
          <a:xfrm>
            <a:off x="4876800" y="1447800"/>
            <a:ext cx="3817625" cy="47244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sz="4400" b="1" cap="all" dirty="0">
                <a:solidFill>
                  <a:srgbClr val="3399FF"/>
                </a:solidFill>
              </a:rPr>
              <a:t>SUD Treatment: Drug Court</a:t>
            </a:r>
            <a:r>
              <a:rPr lang="en-US" sz="3900" b="1" cap="all" dirty="0">
                <a:solidFill>
                  <a:srgbClr val="3399FF"/>
                </a:solidFill>
              </a:rPr>
              <a:t/>
            </a:r>
            <a:br>
              <a:rPr lang="en-US" sz="3900" b="1" cap="all" dirty="0">
                <a:solidFill>
                  <a:srgbClr val="3399FF"/>
                </a:solidFill>
              </a:rPr>
            </a:br>
            <a:r>
              <a:rPr lang="en-US" sz="2400" cap="all" dirty="0" smtClean="0">
                <a:solidFill>
                  <a:srgbClr val="3399FF"/>
                </a:solidFill>
              </a:rPr>
              <a:t>Dallas</a:t>
            </a:r>
            <a:r>
              <a:rPr lang="en-US" sz="2400" cap="all" dirty="0">
                <a:solidFill>
                  <a:srgbClr val="3399FF"/>
                </a:solidFill>
              </a:rPr>
              <a:t>, </a:t>
            </a:r>
            <a:r>
              <a:rPr lang="en-US" sz="2400" cap="all" dirty="0" smtClean="0">
                <a:solidFill>
                  <a:srgbClr val="3399FF"/>
                </a:solidFill>
              </a:rPr>
              <a:t>Montgomery, Wilcox</a:t>
            </a:r>
            <a:r>
              <a:rPr lang="en-US" sz="2400" cap="all" dirty="0">
                <a:solidFill>
                  <a:srgbClr val="3399FF"/>
                </a:solidFill>
              </a:rPr>
              <a:t>, Butler, CRENSHAW &amp; Jefferson </a:t>
            </a:r>
            <a:r>
              <a:rPr lang="en-US" sz="2400" cap="all" dirty="0" smtClean="0">
                <a:solidFill>
                  <a:srgbClr val="3399FF"/>
                </a:solidFill>
              </a:rPr>
              <a:t>co</a:t>
            </a:r>
            <a:endParaRPr lang="en-US" sz="2400" dirty="0"/>
          </a:p>
        </p:txBody>
      </p:sp>
      <p:sp>
        <p:nvSpPr>
          <p:cNvPr id="3" name="Content Placeholder 2"/>
          <p:cNvSpPr>
            <a:spLocks noGrp="1"/>
          </p:cNvSpPr>
          <p:nvPr>
            <p:ph idx="1"/>
          </p:nvPr>
        </p:nvSpPr>
        <p:spPr>
          <a:xfrm>
            <a:off x="4572000" y="1874837"/>
            <a:ext cx="4114800" cy="4525963"/>
          </a:xfrm>
        </p:spPr>
        <p:txBody>
          <a:bodyPr/>
          <a:lstStyle/>
          <a:p>
            <a:r>
              <a:rPr lang="en-US" sz="2000" dirty="0"/>
              <a:t>The program is designed to provide treatment to adult men and women, 19 and over, who have drug-related </a:t>
            </a:r>
            <a:r>
              <a:rPr lang="en-US" sz="2000" dirty="0" smtClean="0"/>
              <a:t>offenses. </a:t>
            </a:r>
            <a:r>
              <a:rPr lang="en-US" sz="2000" dirty="0"/>
              <a:t>Men and women who are assessed to be appropriate for an drug court and are referred by the Drug Court Judge. </a:t>
            </a:r>
            <a:endParaRPr lang="en-US" sz="1900" dirty="0"/>
          </a:p>
          <a:p>
            <a:r>
              <a:rPr lang="en-US" sz="1900" dirty="0" smtClean="0"/>
              <a:t>This program offers court-involved substance users the opportunity to learn the skills and values they need to attain a drug free lifestyle. </a:t>
            </a:r>
            <a:r>
              <a:rPr lang="en-US" sz="1900" dirty="0" smtClean="0">
                <a:hlinkClick r:id="rId3" action="ppaction://hlinksldjump"/>
              </a:rPr>
              <a:t>!</a:t>
            </a:r>
            <a:endParaRPr lang="en-US" sz="1900" dirty="0"/>
          </a:p>
          <a:p>
            <a:endParaRPr lang="en-US" sz="1900" dirty="0"/>
          </a:p>
        </p:txBody>
      </p:sp>
      <p:pic>
        <p:nvPicPr>
          <p:cNvPr id="5" name="Picture 4" descr="Man1.jpg"/>
          <p:cNvPicPr>
            <a:picLocks noChangeAspect="1"/>
          </p:cNvPicPr>
          <p:nvPr/>
        </p:nvPicPr>
        <p:blipFill>
          <a:blip r:embed="rId4" cstate="print"/>
          <a:stretch>
            <a:fillRect/>
          </a:stretch>
        </p:blipFill>
        <p:spPr>
          <a:xfrm>
            <a:off x="457200" y="1752600"/>
            <a:ext cx="3733800" cy="417576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318" y="609600"/>
            <a:ext cx="8382000" cy="1143000"/>
          </a:xfrm>
        </p:spPr>
        <p:txBody>
          <a:bodyPr>
            <a:normAutofit fontScale="90000"/>
          </a:bodyPr>
          <a:lstStyle/>
          <a:p>
            <a:r>
              <a:rPr lang="en-US" sz="4900" b="1" cap="all" dirty="0">
                <a:solidFill>
                  <a:srgbClr val="3399FF"/>
                </a:solidFill>
              </a:rPr>
              <a:t>SUD Treatment: MOTHER’S Hope</a:t>
            </a:r>
            <a:r>
              <a:rPr lang="en-US" b="1" cap="all" dirty="0">
                <a:solidFill>
                  <a:srgbClr val="3399FF"/>
                </a:solidFill>
              </a:rPr>
              <a:t/>
            </a:r>
            <a:br>
              <a:rPr lang="en-US" b="1" cap="all" dirty="0">
                <a:solidFill>
                  <a:srgbClr val="3399FF"/>
                </a:solidFill>
              </a:rPr>
            </a:br>
            <a:r>
              <a:rPr lang="en-US" sz="2700" cap="all" dirty="0">
                <a:solidFill>
                  <a:srgbClr val="3399FF"/>
                </a:solidFill>
              </a:rPr>
              <a:t>madison &amp; JEFFERSON counties </a:t>
            </a:r>
            <a:endParaRPr lang="en-US" sz="2700" dirty="0"/>
          </a:p>
        </p:txBody>
      </p:sp>
      <p:sp>
        <p:nvSpPr>
          <p:cNvPr id="3" name="Content Placeholder 2"/>
          <p:cNvSpPr>
            <a:spLocks noGrp="1"/>
          </p:cNvSpPr>
          <p:nvPr>
            <p:ph idx="1"/>
          </p:nvPr>
        </p:nvSpPr>
        <p:spPr>
          <a:xfrm>
            <a:off x="457200" y="2179637"/>
            <a:ext cx="4114800" cy="4525963"/>
          </a:xfrm>
        </p:spPr>
        <p:txBody>
          <a:bodyPr>
            <a:normAutofit fontScale="92500"/>
          </a:bodyPr>
          <a:lstStyle/>
          <a:p>
            <a:r>
              <a:rPr lang="en-US" sz="2000" dirty="0"/>
              <a:t>The women’s outpatient program serves adult females, ages 19 and older, with substance use disorders, including women who are pregnant and postpartum and, who do not require the structure or intensity of inpatient treatment.</a:t>
            </a:r>
          </a:p>
          <a:p>
            <a:r>
              <a:rPr lang="en-US" sz="2000" dirty="0"/>
              <a:t>The program is designed to provide gender-responsive, comprehensive, integrated outpatient substance abuse treatment services, including: individual and group counseling, family counseling and education, HIV/AIDS education and, life skills training classes</a:t>
            </a:r>
            <a:r>
              <a:rPr lang="en-US" sz="2000" dirty="0" smtClean="0"/>
              <a:t>.  </a:t>
            </a:r>
            <a:r>
              <a:rPr lang="en-US" sz="2000" dirty="0" smtClean="0">
                <a:hlinkClick r:id="rId3" action="ppaction://hlinksldjump"/>
              </a:rPr>
              <a:t>!</a:t>
            </a:r>
            <a:endParaRPr lang="en-US" sz="2000" dirty="0"/>
          </a:p>
        </p:txBody>
      </p:sp>
      <p:pic>
        <p:nvPicPr>
          <p:cNvPr id="34818" name="Picture 2" descr="https://www.specialkindofcaring.org/sites/default/files/imagecache/service/service/iStock_000007020436Small.jpg"/>
          <p:cNvPicPr>
            <a:picLocks noChangeAspect="1" noChangeArrowheads="1"/>
          </p:cNvPicPr>
          <p:nvPr/>
        </p:nvPicPr>
        <p:blipFill>
          <a:blip r:embed="rId4" cstate="print"/>
          <a:srcRect/>
          <a:stretch>
            <a:fillRect/>
          </a:stretch>
        </p:blipFill>
        <p:spPr bwMode="auto">
          <a:xfrm>
            <a:off x="4639318" y="2743200"/>
            <a:ext cx="4352282" cy="28956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Autofit/>
          </a:bodyPr>
          <a:lstStyle/>
          <a:p>
            <a:r>
              <a:rPr lang="en-US" sz="4400" b="1" cap="all" dirty="0">
                <a:solidFill>
                  <a:srgbClr val="3399FF"/>
                </a:solidFill>
              </a:rPr>
              <a:t>SUD Residential treatment:</a:t>
            </a:r>
            <a:br>
              <a:rPr lang="en-US" sz="4400" b="1" cap="all" dirty="0">
                <a:solidFill>
                  <a:srgbClr val="3399FF"/>
                </a:solidFill>
              </a:rPr>
            </a:br>
            <a:r>
              <a:rPr lang="en-US" sz="4400" b="1" cap="all" dirty="0" smtClean="0">
                <a:solidFill>
                  <a:srgbClr val="3399FF"/>
                </a:solidFill>
              </a:rPr>
              <a:t>men</a:t>
            </a:r>
            <a:endParaRPr lang="en-US" sz="4400" dirty="0"/>
          </a:p>
        </p:txBody>
      </p:sp>
      <p:sp>
        <p:nvSpPr>
          <p:cNvPr id="3" name="Content Placeholder 2"/>
          <p:cNvSpPr>
            <a:spLocks noGrp="1"/>
          </p:cNvSpPr>
          <p:nvPr>
            <p:ph idx="1"/>
          </p:nvPr>
        </p:nvSpPr>
        <p:spPr>
          <a:xfrm>
            <a:off x="4572000" y="2103437"/>
            <a:ext cx="4114800" cy="4525963"/>
          </a:xfrm>
        </p:spPr>
        <p:txBody>
          <a:bodyPr>
            <a:normAutofit fontScale="92500"/>
          </a:bodyPr>
          <a:lstStyle/>
          <a:p>
            <a:r>
              <a:rPr lang="en-US" sz="1900" dirty="0"/>
              <a:t>Residential treatment program for adult men in Birmingham</a:t>
            </a:r>
            <a:r>
              <a:rPr lang="en-US" sz="1900" dirty="0" smtClean="0"/>
              <a:t>, (Finley)/Montgomery (Capital City Treatment) Alabama</a:t>
            </a:r>
            <a:r>
              <a:rPr lang="en-US" sz="1900" dirty="0"/>
              <a:t>. </a:t>
            </a:r>
          </a:p>
          <a:p>
            <a:r>
              <a:rPr lang="en-US" sz="1900" dirty="0"/>
              <a:t>Provides a full array of substance abuse treatment and supportive services in the transitional program that includes substance free residential living with supervision 24 hours a day, 7 days a week. </a:t>
            </a:r>
          </a:p>
          <a:p>
            <a:r>
              <a:rPr lang="en-US" sz="1900" dirty="0"/>
              <a:t>24 hour access to staff, clinical services personnel and daily clinical services that are designed to improve the client’s ability to structure and reorganize the tasks of daily living</a:t>
            </a:r>
          </a:p>
          <a:p>
            <a:endParaRPr lang="en-US" sz="1900" dirty="0"/>
          </a:p>
        </p:txBody>
      </p:sp>
      <p:pic>
        <p:nvPicPr>
          <p:cNvPr id="28674" name="Picture 2" descr="https://www.specialkindofcaring.org/sites/default/files/imagecache/service/service/mens-residential.jpg"/>
          <p:cNvPicPr>
            <a:picLocks noChangeAspect="1" noChangeArrowheads="1"/>
          </p:cNvPicPr>
          <p:nvPr/>
        </p:nvPicPr>
        <p:blipFill>
          <a:blip r:embed="rId3" cstate="print"/>
          <a:srcRect/>
          <a:stretch>
            <a:fillRect/>
          </a:stretch>
        </p:blipFill>
        <p:spPr bwMode="auto">
          <a:xfrm>
            <a:off x="228600" y="2815978"/>
            <a:ext cx="4038600" cy="267042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Autofit/>
          </a:bodyPr>
          <a:lstStyle/>
          <a:p>
            <a:r>
              <a:rPr lang="en-US" sz="4400" b="1" cap="all" dirty="0">
                <a:solidFill>
                  <a:srgbClr val="3399FF"/>
                </a:solidFill>
              </a:rPr>
              <a:t>SUD Residential treatment: </a:t>
            </a:r>
            <a:br>
              <a:rPr lang="en-US" sz="4400" b="1" cap="all" dirty="0">
                <a:solidFill>
                  <a:srgbClr val="3399FF"/>
                </a:solidFill>
              </a:rPr>
            </a:br>
            <a:r>
              <a:rPr lang="en-US" sz="4400" b="1" cap="all" dirty="0">
                <a:solidFill>
                  <a:srgbClr val="3399FF"/>
                </a:solidFill>
              </a:rPr>
              <a:t>St. </a:t>
            </a:r>
            <a:r>
              <a:rPr lang="en-US" sz="4400" b="1" cap="all" dirty="0" err="1">
                <a:solidFill>
                  <a:srgbClr val="3399FF"/>
                </a:solidFill>
              </a:rPr>
              <a:t>AnnE’s</a:t>
            </a:r>
            <a:r>
              <a:rPr lang="en-US" sz="4400" b="1" cap="all" dirty="0">
                <a:solidFill>
                  <a:srgbClr val="3399FF"/>
                </a:solidFill>
              </a:rPr>
              <a:t> /</a:t>
            </a:r>
            <a:r>
              <a:rPr lang="en-US" sz="4400" b="1" cap="all" dirty="0" err="1">
                <a:solidFill>
                  <a:srgbClr val="3399FF"/>
                </a:solidFill>
              </a:rPr>
              <a:t>patton</a:t>
            </a:r>
            <a:r>
              <a:rPr lang="en-US" sz="4400" b="1" cap="all" dirty="0">
                <a:solidFill>
                  <a:srgbClr val="3399FF"/>
                </a:solidFill>
              </a:rPr>
              <a:t> Women</a:t>
            </a:r>
            <a:endParaRPr lang="en-US" sz="4400" dirty="0"/>
          </a:p>
        </p:txBody>
      </p:sp>
      <p:sp>
        <p:nvSpPr>
          <p:cNvPr id="3" name="Content Placeholder 2"/>
          <p:cNvSpPr>
            <a:spLocks noGrp="1"/>
          </p:cNvSpPr>
          <p:nvPr>
            <p:ph idx="1"/>
          </p:nvPr>
        </p:nvSpPr>
        <p:spPr>
          <a:xfrm>
            <a:off x="457200" y="2255837"/>
            <a:ext cx="4114800" cy="4525963"/>
          </a:xfrm>
        </p:spPr>
        <p:txBody>
          <a:bodyPr>
            <a:normAutofit lnSpcReduction="10000"/>
          </a:bodyPr>
          <a:lstStyle/>
          <a:p>
            <a:r>
              <a:rPr lang="en-US" sz="1800" dirty="0"/>
              <a:t>Transitional residential program for women, including pregnant and post-partum women in Birmingham, Alabama. </a:t>
            </a:r>
          </a:p>
          <a:p>
            <a:r>
              <a:rPr lang="en-US" sz="1800" dirty="0"/>
              <a:t>Designed to be a 24 hour drug free environment for women who are enrolled in the women’s Intensive Outpatient Program. </a:t>
            </a:r>
          </a:p>
          <a:p>
            <a:r>
              <a:rPr lang="en-US" sz="1800" dirty="0"/>
              <a:t>24 hours access to emergency services, clinical staff and a registered nurse. </a:t>
            </a:r>
          </a:p>
          <a:p>
            <a:r>
              <a:rPr lang="en-US" sz="1800" dirty="0"/>
              <a:t>Provided the opportunity to participate in recovery oriented activities including 12 step meetings, physical exercise and substance free social activities</a:t>
            </a:r>
            <a:r>
              <a:rPr lang="en-US" sz="1800" dirty="0" smtClean="0"/>
              <a:t>.  </a:t>
            </a:r>
            <a:r>
              <a:rPr lang="en-US" sz="1800" dirty="0" smtClean="0">
                <a:hlinkClick r:id="rId3" action="ppaction://hlinksldjump"/>
              </a:rPr>
              <a:t>!</a:t>
            </a:r>
            <a:endParaRPr lang="en-US" sz="1800" dirty="0"/>
          </a:p>
          <a:p>
            <a:pPr marL="0" indent="0">
              <a:buNone/>
            </a:pPr>
            <a:endParaRPr lang="en-US" sz="1800" dirty="0"/>
          </a:p>
        </p:txBody>
      </p:sp>
      <p:pic>
        <p:nvPicPr>
          <p:cNvPr id="29702" name="Picture 6" descr="https://jamiecallowayhanauer.files.wordpress.com/2014/06/aleah-marsden-headshot.jpg"/>
          <p:cNvPicPr>
            <a:picLocks noChangeAspect="1" noChangeArrowheads="1"/>
          </p:cNvPicPr>
          <p:nvPr/>
        </p:nvPicPr>
        <p:blipFill>
          <a:blip r:embed="rId4" cstate="print"/>
          <a:srcRect/>
          <a:stretch>
            <a:fillRect/>
          </a:stretch>
        </p:blipFill>
        <p:spPr bwMode="auto">
          <a:xfrm>
            <a:off x="4953000" y="2514600"/>
            <a:ext cx="3771900" cy="25146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10538</TotalTime>
  <Words>1292</Words>
  <Application>Microsoft Office PowerPoint</Application>
  <PresentationFormat>On-screen Show (4:3)</PresentationFormat>
  <Paragraphs>171</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PowerPoint Presentation</vt:lpstr>
      <vt:lpstr>Who We Are</vt:lpstr>
      <vt:lpstr>WHERE WE SERVICE </vt:lpstr>
      <vt:lpstr>What We Do</vt:lpstr>
      <vt:lpstr>SUD Programs</vt:lpstr>
      <vt:lpstr>SUD Treatment: Drug Court Dallas, Montgomery, Wilcox, Butler, CRENSHAW &amp; Jefferson co</vt:lpstr>
      <vt:lpstr>SUD Treatment: MOTHER’S Hope madison &amp; JEFFERSON counties </vt:lpstr>
      <vt:lpstr>SUD Residential treatment: men</vt:lpstr>
      <vt:lpstr>SUD Residential treatment:  St. AnnE’s /patton Women</vt:lpstr>
      <vt:lpstr>SUD Treatment Services</vt:lpstr>
      <vt:lpstr>Outpatient Treatment: ADPH Ryan White lee county</vt:lpstr>
      <vt:lpstr>Employment: Jobs for Vets Jefferson &amp; Montgomery county</vt:lpstr>
      <vt:lpstr>*VETERANS COMMUNITY WELLNESS:</vt:lpstr>
      <vt:lpstr>Prevention: HIV Prevention</vt:lpstr>
      <vt:lpstr>PREVENTION: HIV PREVENTION PROGRAMS</vt:lpstr>
      <vt:lpstr>Prevention: COMMUNITY WELLNESS</vt:lpstr>
      <vt:lpstr>COMMUNITY WELLNESS: OPIOID PREVENTION SHELBY, ST. CLAIR, &amp; JEFFERSON COUNTIES</vt:lpstr>
      <vt:lpstr>Housing Program: Temporary housing program</vt:lpstr>
      <vt:lpstr>Affordable Housing</vt:lpstr>
      <vt:lpstr>Primary Health Care</vt:lpstr>
      <vt:lpstr>*ASPIRING LEADERS </vt:lpstr>
      <vt:lpstr>Contact us</vt:lpstr>
      <vt:lpstr>PowerPoint Presentation</vt:lpstr>
      <vt:lpstr>My Test: Are You Ready?</vt:lpstr>
    </vt:vector>
  </TitlesOfParts>
  <Company>AH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ALETHEIA HOUSE</dc:title>
  <dc:creator>cretan</dc:creator>
  <cp:lastModifiedBy>Windows User</cp:lastModifiedBy>
  <cp:revision>301</cp:revision>
  <cp:lastPrinted>2022-10-27T17:28:47Z</cp:lastPrinted>
  <dcterms:created xsi:type="dcterms:W3CDTF">2009-10-27T20:18:41Z</dcterms:created>
  <dcterms:modified xsi:type="dcterms:W3CDTF">2022-10-28T20:42:04Z</dcterms:modified>
</cp:coreProperties>
</file>